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8288000" cy="10287000"/>
  <p:notesSz cx="6858000" cy="9144000"/>
  <p:embeddedFontLst>
    <p:embeddedFont>
      <p:font typeface="Montserrat Bold" charset="1" panose="00000800000000000000"/>
      <p:regular r:id="rId47"/>
    </p:embeddedFont>
    <p:embeddedFont>
      <p:font typeface="Noto Sans Bold" charset="1" panose="020B0802040504020204"/>
      <p:regular r:id="rId48"/>
    </p:embeddedFont>
    <p:embeddedFont>
      <p:font typeface="Montserrat Classic Bold" charset="1" panose="00000800000000000000"/>
      <p:regular r:id="rId49"/>
    </p:embeddedFont>
    <p:embeddedFont>
      <p:font typeface="Montserrat Classic" charset="1" panose="00000500000000000000"/>
      <p:regular r:id="rId50"/>
    </p:embeddedFont>
    <p:embeddedFont>
      <p:font typeface="Blackest Text" charset="1" panose="00000500000000000000"/>
      <p:regular r:id="rId51"/>
    </p:embeddedFont>
    <p:embeddedFont>
      <p:font typeface="Montserrat" charset="1" panose="0000050000000000000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https://en.wikipedia.org/wiki/Trie" TargetMode="External" Type="http://schemas.openxmlformats.org/officeDocument/2006/relationships/hyperlink"/><Relationship Id="rId7" Target="https://flask.palletsprojects.com/en/3.0.x/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8.png" Type="http://schemas.openxmlformats.org/officeDocument/2006/relationships/image"/><Relationship Id="rId5" Target="../media/image46.pn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7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7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3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7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7.png" Type="http://schemas.openxmlformats.org/officeDocument/2006/relationships/image"/><Relationship Id="rId5" Target="../media/image52.pn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8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9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5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0.png" Type="http://schemas.openxmlformats.org/officeDocument/2006/relationships/image"/><Relationship Id="rId5" Target="../media/image58.png" Type="http://schemas.openxmlformats.org/officeDocument/2006/relationships/image"/><Relationship Id="rId6" Target="../media/image6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2.png" Type="http://schemas.openxmlformats.org/officeDocument/2006/relationships/image"/><Relationship Id="rId5" Target="../media/image58.png" Type="http://schemas.openxmlformats.org/officeDocument/2006/relationships/image"/><Relationship Id="rId6" Target="../media/image61.png" Type="http://schemas.openxmlformats.org/officeDocument/2006/relationships/image"/><Relationship Id="rId7" Target="../media/image5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11642">
            <a:off x="11120480" y="1055557"/>
            <a:ext cx="10443683" cy="8487866"/>
          </a:xfrm>
          <a:custGeom>
            <a:avLst/>
            <a:gdLst/>
            <a:ahLst/>
            <a:cxnLst/>
            <a:rect r="r" b="b" t="t" l="l"/>
            <a:pathLst>
              <a:path h="8487866" w="10443683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18441" y="9258300"/>
            <a:ext cx="9727319" cy="3106962"/>
          </a:xfrm>
          <a:custGeom>
            <a:avLst/>
            <a:gdLst/>
            <a:ahLst/>
            <a:cxnLst/>
            <a:rect r="r" b="b" t="t" l="l"/>
            <a:pathLst>
              <a:path h="3106962" w="9727319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3450" y="1355290"/>
            <a:ext cx="8867138" cy="159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6"/>
              </a:lnSpc>
            </a:pPr>
            <a:r>
              <a:rPr lang="en-US" sz="12047">
                <a:solidFill>
                  <a:srgbClr val="004AAD"/>
                </a:solidFill>
                <a:latin typeface="Montserrat Bold"/>
              </a:rPr>
              <a:t>NEWS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3450" y="2924369"/>
            <a:ext cx="11762949" cy="159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6"/>
              </a:lnSpc>
            </a:pPr>
            <a:r>
              <a:rPr lang="en-US" sz="12047">
                <a:solidFill>
                  <a:srgbClr val="2BB4D4"/>
                </a:solidFill>
                <a:latin typeface="Montserrat Bold"/>
              </a:rPr>
              <a:t>AGGREGATOR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8225" y="5030882"/>
            <a:ext cx="8518242" cy="380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Noto Sans Bold"/>
              </a:rPr>
              <a:t>Trần Thành Vinh       </a:t>
            </a:r>
            <a:r>
              <a:rPr lang="en-US" sz="3599">
                <a:solidFill>
                  <a:srgbClr val="000000"/>
                </a:solidFill>
                <a:latin typeface="Noto Sans Bold"/>
              </a:rPr>
              <a:t>20225539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Noto Sans Bold"/>
              </a:rPr>
              <a:t>Vũ Trung Thành        20220066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Noto Sans Bold"/>
              </a:rPr>
              <a:t>Đoàn Anh Vũ              20225465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Noto Sans Bold"/>
              </a:rPr>
              <a:t>Nguyễn Mậu Trung  20225534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Noto Sans Bold"/>
              </a:rPr>
              <a:t>Lương Hữu Thành    20225458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35770" y="3122944"/>
            <a:ext cx="6216461" cy="5952687"/>
          </a:xfrm>
          <a:custGeom>
            <a:avLst/>
            <a:gdLst/>
            <a:ahLst/>
            <a:cxnLst/>
            <a:rect r="r" b="b" t="t" l="l"/>
            <a:pathLst>
              <a:path h="5952687" w="6216461">
                <a:moveTo>
                  <a:pt x="0" y="0"/>
                </a:moveTo>
                <a:lnTo>
                  <a:pt x="6216460" y="0"/>
                </a:lnTo>
                <a:lnTo>
                  <a:pt x="6216460" y="5952687"/>
                </a:lnTo>
                <a:lnTo>
                  <a:pt x="0" y="5952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592" t="0" r="-6966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2319" y="676275"/>
            <a:ext cx="1223023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OOP TECHNIQUES USED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4049290">
            <a:off x="15680563" y="-2163086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29320" y="5881800"/>
            <a:ext cx="1229360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07C99"/>
                </a:solidFill>
                <a:latin typeface="Montserrat Bold"/>
              </a:rPr>
              <a:t>OOP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57135" y="2364119"/>
            <a:ext cx="3120390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CDE0B7"/>
                </a:solidFill>
                <a:latin typeface="Montserrat Bold"/>
              </a:rPr>
              <a:t>Abstraction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52230" y="5881800"/>
            <a:ext cx="3067050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BDE1DD"/>
                </a:solidFill>
                <a:latin typeface="Montserrat Bold"/>
              </a:rPr>
              <a:t>Inheritance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18124" y="9399481"/>
            <a:ext cx="3798411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D9C1D9"/>
                </a:solidFill>
                <a:latin typeface="Montserrat Bold"/>
              </a:rPr>
              <a:t>Encapsulation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32901" y="5881800"/>
            <a:ext cx="3902869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E1BCB8"/>
                </a:solidFill>
                <a:latin typeface="Montserrat Bold"/>
              </a:rPr>
              <a:t>Polymorphism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65991" y="4117296"/>
            <a:ext cx="11784568" cy="5507607"/>
          </a:xfrm>
          <a:custGeom>
            <a:avLst/>
            <a:gdLst/>
            <a:ahLst/>
            <a:cxnLst/>
            <a:rect r="r" b="b" t="t" l="l"/>
            <a:pathLst>
              <a:path h="5507607" w="11784568">
                <a:moveTo>
                  <a:pt x="0" y="0"/>
                </a:moveTo>
                <a:lnTo>
                  <a:pt x="11784568" y="0"/>
                </a:lnTo>
                <a:lnTo>
                  <a:pt x="11784568" y="5507606"/>
                </a:lnTo>
                <a:lnTo>
                  <a:pt x="0" y="550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2975" y="1105850"/>
            <a:ext cx="384048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004AAD"/>
                </a:solidFill>
                <a:latin typeface="Montserrat Classic Bold"/>
              </a:rPr>
              <a:t>Abstraction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5483" y="2327840"/>
            <a:ext cx="17382273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The use of abstract classes in scraper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Developers just need to work with the methods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80740" y="4149316"/>
            <a:ext cx="4926521" cy="5108984"/>
          </a:xfrm>
          <a:custGeom>
            <a:avLst/>
            <a:gdLst/>
            <a:ahLst/>
            <a:cxnLst/>
            <a:rect r="r" b="b" t="t" l="l"/>
            <a:pathLst>
              <a:path h="5108984" w="4926521">
                <a:moveTo>
                  <a:pt x="0" y="0"/>
                </a:moveTo>
                <a:lnTo>
                  <a:pt x="4926520" y="0"/>
                </a:lnTo>
                <a:lnTo>
                  <a:pt x="4926520" y="5108984"/>
                </a:lnTo>
                <a:lnTo>
                  <a:pt x="0" y="5108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2975" y="1105850"/>
            <a:ext cx="373443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004AAD"/>
                </a:solidFill>
                <a:latin typeface="Montserrat Classic Bold"/>
              </a:rPr>
              <a:t>Inheritance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5483" y="2327840"/>
            <a:ext cx="17382273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The Blog class and Article class are children of the News class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Inheritance in modelling scrapers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5966" y="3165629"/>
            <a:ext cx="6191624" cy="2584038"/>
          </a:xfrm>
          <a:custGeom>
            <a:avLst/>
            <a:gdLst/>
            <a:ahLst/>
            <a:cxnLst/>
            <a:rect r="r" b="b" t="t" l="l"/>
            <a:pathLst>
              <a:path h="2584038" w="6191624">
                <a:moveTo>
                  <a:pt x="0" y="0"/>
                </a:moveTo>
                <a:lnTo>
                  <a:pt x="6191624" y="0"/>
                </a:lnTo>
                <a:lnTo>
                  <a:pt x="6191624" y="2584039"/>
                </a:lnTo>
                <a:lnTo>
                  <a:pt x="0" y="2584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12720" y="6340108"/>
            <a:ext cx="15246580" cy="3074674"/>
          </a:xfrm>
          <a:custGeom>
            <a:avLst/>
            <a:gdLst/>
            <a:ahLst/>
            <a:cxnLst/>
            <a:rect r="r" b="b" t="t" l="l"/>
            <a:pathLst>
              <a:path h="3074674" w="15246580">
                <a:moveTo>
                  <a:pt x="0" y="0"/>
                </a:moveTo>
                <a:lnTo>
                  <a:pt x="15246580" y="0"/>
                </a:lnTo>
                <a:lnTo>
                  <a:pt x="15246580" y="3074674"/>
                </a:lnTo>
                <a:lnTo>
                  <a:pt x="0" y="3074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594074" y="443264"/>
            <a:ext cx="4665226" cy="151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4999">
                <a:solidFill>
                  <a:srgbClr val="004AAD"/>
                </a:solidFill>
                <a:latin typeface="Montserrat Classic Bold"/>
              </a:rPr>
              <a:t>Encapsulation</a:t>
            </a:r>
          </a:p>
          <a:p>
            <a:pPr algn="just">
              <a:lnSpc>
                <a:spcPts val="504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044500" y="2306274"/>
            <a:ext cx="621480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Every attribute of every class is set to private, and only the getter/setter </a:t>
            </a:r>
            <a:r>
              <a:rPr lang="en-US" sz="3399">
                <a:solidFill>
                  <a:srgbClr val="004AAD"/>
                </a:solidFill>
                <a:latin typeface="Montserrat"/>
              </a:rPr>
              <a:t>methods are exposed to other classes.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8532740">
            <a:off x="-3099836" y="7828307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823057">
            <a:off x="15479184" y="7828307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62946" y="296227"/>
            <a:ext cx="8949894" cy="2879177"/>
          </a:xfrm>
          <a:custGeom>
            <a:avLst/>
            <a:gdLst/>
            <a:ahLst/>
            <a:cxnLst/>
            <a:rect r="r" b="b" t="t" l="l"/>
            <a:pathLst>
              <a:path h="2879177" w="8949894">
                <a:moveTo>
                  <a:pt x="0" y="0"/>
                </a:moveTo>
                <a:lnTo>
                  <a:pt x="8949894" y="0"/>
                </a:lnTo>
                <a:lnTo>
                  <a:pt x="8949894" y="2879177"/>
                </a:lnTo>
                <a:lnTo>
                  <a:pt x="0" y="2879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959642"/>
            <a:ext cx="7734150" cy="3972260"/>
          </a:xfrm>
          <a:custGeom>
            <a:avLst/>
            <a:gdLst/>
            <a:ahLst/>
            <a:cxnLst/>
            <a:rect r="r" b="b" t="t" l="l"/>
            <a:pathLst>
              <a:path h="3972260" w="7734150">
                <a:moveTo>
                  <a:pt x="0" y="0"/>
                </a:moveTo>
                <a:lnTo>
                  <a:pt x="7734150" y="0"/>
                </a:lnTo>
                <a:lnTo>
                  <a:pt x="7734150" y="3972260"/>
                </a:lnTo>
                <a:lnTo>
                  <a:pt x="0" y="3972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52256" y="5286040"/>
            <a:ext cx="7771274" cy="3972260"/>
          </a:xfrm>
          <a:custGeom>
            <a:avLst/>
            <a:gdLst/>
            <a:ahLst/>
            <a:cxnLst/>
            <a:rect r="r" b="b" t="t" l="l"/>
            <a:pathLst>
              <a:path h="3972260" w="7771274">
                <a:moveTo>
                  <a:pt x="0" y="0"/>
                </a:moveTo>
                <a:lnTo>
                  <a:pt x="7771274" y="0"/>
                </a:lnTo>
                <a:lnTo>
                  <a:pt x="7771274" y="3972260"/>
                </a:lnTo>
                <a:lnTo>
                  <a:pt x="0" y="3972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6294624" y="2740258"/>
            <a:ext cx="2014434" cy="18463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2729033" y="3464882"/>
            <a:ext cx="608860" cy="182115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" id="7"/>
          <p:cNvSpPr/>
          <p:nvPr/>
        </p:nvSpPr>
        <p:spPr>
          <a:xfrm>
            <a:off x="1351622" y="7917883"/>
            <a:ext cx="6515762" cy="0"/>
          </a:xfrm>
          <a:prstGeom prst="line">
            <a:avLst/>
          </a:prstGeom>
          <a:ln cap="flat" w="38100">
            <a:solidFill>
              <a:srgbClr val="D60F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9285615" y="2024186"/>
            <a:ext cx="6515762" cy="0"/>
          </a:xfrm>
          <a:prstGeom prst="line">
            <a:avLst/>
          </a:prstGeom>
          <a:ln cap="flat" w="38100">
            <a:solidFill>
              <a:srgbClr val="D60F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661208" y="544513"/>
            <a:ext cx="478980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004AAD"/>
                </a:solidFill>
                <a:latin typeface="Montserrat Classic Bold"/>
              </a:rPr>
              <a:t>Polymorphism</a:t>
            </a:r>
          </a:p>
        </p:txBody>
      </p:sp>
      <p:sp>
        <p:nvSpPr>
          <p:cNvPr name="AutoShape 10" id="10"/>
          <p:cNvSpPr/>
          <p:nvPr/>
        </p:nvSpPr>
        <p:spPr>
          <a:xfrm>
            <a:off x="9285615" y="2931405"/>
            <a:ext cx="6515762" cy="0"/>
          </a:xfrm>
          <a:prstGeom prst="line">
            <a:avLst/>
          </a:prstGeom>
          <a:ln cap="flat" w="38100">
            <a:solidFill>
              <a:srgbClr val="D60F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445208" y="8687834"/>
            <a:ext cx="6515762" cy="0"/>
          </a:xfrm>
          <a:prstGeom prst="line">
            <a:avLst/>
          </a:prstGeom>
          <a:ln cap="flat" w="38100">
            <a:solidFill>
              <a:srgbClr val="D60F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9882229" y="8229110"/>
            <a:ext cx="6515762" cy="0"/>
          </a:xfrm>
          <a:prstGeom prst="line">
            <a:avLst/>
          </a:prstGeom>
          <a:ln cap="flat" w="38100">
            <a:solidFill>
              <a:srgbClr val="D60F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9882229" y="9057412"/>
            <a:ext cx="6515762" cy="0"/>
          </a:xfrm>
          <a:prstGeom prst="line">
            <a:avLst/>
          </a:prstGeom>
          <a:ln cap="flat" w="38100">
            <a:solidFill>
              <a:srgbClr val="D60F0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25861">
            <a:off x="8777887" y="-2612009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11582"/>
            <a:ext cx="16379383" cy="435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2" indent="-453391" lvl="1">
              <a:lnSpc>
                <a:spcPts val="4200"/>
              </a:lnSpc>
              <a:buFont typeface="Arial"/>
              <a:buChar char="•"/>
            </a:pPr>
            <a:r>
              <a:rPr lang="en-US" sz="4200" u="sng">
                <a:solidFill>
                  <a:srgbClr val="000000"/>
                </a:solidFill>
                <a:latin typeface="Montserrat Classic Bold"/>
              </a:rPr>
              <a:t>BM25</a:t>
            </a:r>
            <a:r>
              <a:rPr lang="en-US" sz="4200">
                <a:solidFill>
                  <a:srgbClr val="000000"/>
                </a:solidFill>
                <a:latin typeface="Montserrat Classic Bold"/>
              </a:rPr>
              <a:t> RANKING ALGORITHM FOR SEARCHING </a:t>
            </a:r>
          </a:p>
          <a:p>
            <a:pPr algn="l">
              <a:lnSpc>
                <a:spcPts val="4200"/>
              </a:lnSpc>
            </a:pPr>
          </a:p>
          <a:p>
            <a:pPr algn="l" marL="928371" indent="-464186" lvl="1">
              <a:lnSpc>
                <a:spcPts val="4300"/>
              </a:lnSpc>
              <a:buFont typeface="Arial"/>
              <a:buChar char="•"/>
            </a:pPr>
            <a:r>
              <a:rPr lang="en-US" sz="4300">
                <a:solidFill>
                  <a:srgbClr val="000000"/>
                </a:solidFill>
                <a:latin typeface="Montserrat Classic Bold"/>
              </a:rPr>
              <a:t>AUTOCOMPLETE  USING </a:t>
            </a:r>
            <a:r>
              <a:rPr lang="en-US" sz="4300" u="sng">
                <a:solidFill>
                  <a:srgbClr val="000000"/>
                </a:solidFill>
                <a:latin typeface="Montserrat Classic Bold"/>
                <a:hlinkClick r:id="rId6" tooltip="https://en.wikipedia.org/wiki/Trie"/>
              </a:rPr>
              <a:t>TRIE</a:t>
            </a:r>
            <a:r>
              <a:rPr lang="en-US" sz="4300">
                <a:solidFill>
                  <a:srgbClr val="000000"/>
                </a:solidFill>
                <a:latin typeface="Montserrat Classic Bold"/>
              </a:rPr>
              <a:t> DATA STRUCTURE</a:t>
            </a:r>
          </a:p>
          <a:p>
            <a:pPr algn="l">
              <a:lnSpc>
                <a:spcPts val="4200"/>
              </a:lnSpc>
            </a:pPr>
          </a:p>
          <a:p>
            <a:pPr algn="l" marL="906782" indent="-453391" lvl="1">
              <a:lnSpc>
                <a:spcPts val="420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Montserrat Classic Bold"/>
              </a:rPr>
              <a:t>TREND DETECTION USING </a:t>
            </a:r>
            <a:r>
              <a:rPr lang="en-US" sz="4200" u="sng">
                <a:solidFill>
                  <a:srgbClr val="000000"/>
                </a:solidFill>
                <a:latin typeface="Montserrat Classic Bold"/>
              </a:rPr>
              <a:t>LINEAR REGRESSION</a:t>
            </a:r>
          </a:p>
          <a:p>
            <a:pPr algn="l">
              <a:lnSpc>
                <a:spcPts val="4200"/>
              </a:lnSpc>
            </a:pPr>
          </a:p>
          <a:p>
            <a:pPr algn="l" marL="906782" indent="-453391" lvl="1">
              <a:lnSpc>
                <a:spcPts val="420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Montserrat Classic Bold"/>
              </a:rPr>
              <a:t>CRYPTOCURRENCY PRICE PREDICTIONS BY SENDING HTTP REQUESTS TO </a:t>
            </a:r>
            <a:r>
              <a:rPr lang="en-US" sz="4200" u="sng">
                <a:solidFill>
                  <a:srgbClr val="000000"/>
                </a:solidFill>
                <a:latin typeface="Montserrat Classic Bold"/>
                <a:hlinkClick r:id="rId7" tooltip="https://flask.palletsprojects.com/en/3.0.x/"/>
              </a:rPr>
              <a:t>FLASK</a:t>
            </a:r>
            <a:r>
              <a:rPr lang="en-US" sz="4200">
                <a:solidFill>
                  <a:srgbClr val="000000"/>
                </a:solidFill>
                <a:latin typeface="Montserrat Classic Bold"/>
              </a:rPr>
              <a:t> APPLICATIONS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33475"/>
            <a:ext cx="1223023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NOTABLE ALGORITHM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25861">
            <a:off x="8777887" y="-2612009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33475"/>
            <a:ext cx="1223023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BM25 RANKING ALGORITHM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7723" y="3272314"/>
            <a:ext cx="1623060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004AAD"/>
                </a:solidFill>
                <a:latin typeface="Montserrat Bold"/>
              </a:rPr>
              <a:t>BM25 ranking algorithm is based on 4 core concepts: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9677" y="4567396"/>
            <a:ext cx="1623060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Term Frequency (TF)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Inverse Document Frequency (IDF)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Document Length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Average Document Length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25861">
            <a:off x="8777887" y="-2612009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5667" y="2351171"/>
            <a:ext cx="14936665" cy="6907129"/>
          </a:xfrm>
          <a:custGeom>
            <a:avLst/>
            <a:gdLst/>
            <a:ahLst/>
            <a:cxnLst/>
            <a:rect r="r" b="b" t="t" l="l"/>
            <a:pathLst>
              <a:path h="6907129" w="14936665">
                <a:moveTo>
                  <a:pt x="0" y="0"/>
                </a:moveTo>
                <a:lnTo>
                  <a:pt x="14936666" y="0"/>
                </a:lnTo>
                <a:lnTo>
                  <a:pt x="14936666" y="6907129"/>
                </a:lnTo>
                <a:lnTo>
                  <a:pt x="0" y="69071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133475"/>
            <a:ext cx="1223023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BM25 RANKING ALGORITHM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25861">
            <a:off x="8777887" y="-2612009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1437" y="3934047"/>
            <a:ext cx="16145127" cy="2418906"/>
          </a:xfrm>
          <a:custGeom>
            <a:avLst/>
            <a:gdLst/>
            <a:ahLst/>
            <a:cxnLst/>
            <a:rect r="r" b="b" t="t" l="l"/>
            <a:pathLst>
              <a:path h="2418906" w="16145127">
                <a:moveTo>
                  <a:pt x="0" y="0"/>
                </a:moveTo>
                <a:lnTo>
                  <a:pt x="16145126" y="0"/>
                </a:lnTo>
                <a:lnTo>
                  <a:pt x="16145126" y="2418906"/>
                </a:lnTo>
                <a:lnTo>
                  <a:pt x="0" y="2418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133475"/>
            <a:ext cx="1223023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BM25 RANKING ALGORITHM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25861">
            <a:off x="8777887" y="-2612009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59172" y="1963650"/>
            <a:ext cx="10169656" cy="7819774"/>
          </a:xfrm>
          <a:custGeom>
            <a:avLst/>
            <a:gdLst/>
            <a:ahLst/>
            <a:cxnLst/>
            <a:rect r="r" b="b" t="t" l="l"/>
            <a:pathLst>
              <a:path h="7819774" w="10169656">
                <a:moveTo>
                  <a:pt x="0" y="0"/>
                </a:moveTo>
                <a:lnTo>
                  <a:pt x="10169656" y="0"/>
                </a:lnTo>
                <a:lnTo>
                  <a:pt x="10169656" y="7819774"/>
                </a:lnTo>
                <a:lnTo>
                  <a:pt x="0" y="7819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676275"/>
            <a:ext cx="1223023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TRIE IN AUTOCOMPLETE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33475"/>
            <a:ext cx="1223023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TABLE OF CONTENT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625759">
            <a:off x="10837013" y="-4312634"/>
            <a:ext cx="9495369" cy="7717145"/>
          </a:xfrm>
          <a:custGeom>
            <a:avLst/>
            <a:gdLst/>
            <a:ahLst/>
            <a:cxnLst/>
            <a:rect r="r" b="b" t="t" l="l"/>
            <a:pathLst>
              <a:path h="7717145" w="9495369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141416" y="3356610"/>
            <a:ext cx="9146584" cy="5246370"/>
            <a:chOff x="0" y="0"/>
            <a:chExt cx="7981950" cy="45783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739" t="0" r="-739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1064465" y="8258287"/>
            <a:ext cx="7426651" cy="6710992"/>
          </a:xfrm>
          <a:custGeom>
            <a:avLst/>
            <a:gdLst/>
            <a:ahLst/>
            <a:cxnLst/>
            <a:rect r="r" b="b" t="t" l="l"/>
            <a:pathLst>
              <a:path h="6710992" w="7426651">
                <a:moveTo>
                  <a:pt x="0" y="0"/>
                </a:moveTo>
                <a:lnTo>
                  <a:pt x="7426650" y="0"/>
                </a:lnTo>
                <a:lnTo>
                  <a:pt x="7426650" y="6710992"/>
                </a:lnTo>
                <a:lnTo>
                  <a:pt x="0" y="6710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390775"/>
            <a:ext cx="8242300" cy="557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9000"/>
              </a:lnSpc>
              <a:buAutoNum type="arabicPeriod" startAt="1"/>
            </a:pPr>
            <a:r>
              <a:rPr lang="en-US" sz="3600">
                <a:solidFill>
                  <a:srgbClr val="2E2E2E"/>
                </a:solidFill>
                <a:latin typeface="Montserrat Classic"/>
              </a:rPr>
              <a:t>Data analysis</a:t>
            </a:r>
          </a:p>
          <a:p>
            <a:pPr algn="l" marL="777240" indent="-388620" lvl="1">
              <a:lnSpc>
                <a:spcPts val="9000"/>
              </a:lnSpc>
              <a:buAutoNum type="arabicPeriod" startAt="1"/>
            </a:pPr>
            <a:r>
              <a:rPr lang="en-US" sz="3600">
                <a:solidFill>
                  <a:srgbClr val="2E2E2E"/>
                </a:solidFill>
                <a:latin typeface="Montserrat Classic"/>
              </a:rPr>
              <a:t>Design</a:t>
            </a:r>
          </a:p>
          <a:p>
            <a:pPr algn="l" marL="777240" indent="-388620" lvl="1">
              <a:lnSpc>
                <a:spcPts val="9000"/>
              </a:lnSpc>
              <a:buAutoNum type="arabicPeriod" startAt="1"/>
            </a:pPr>
            <a:r>
              <a:rPr lang="en-US" sz="3600">
                <a:solidFill>
                  <a:srgbClr val="2E2E2E"/>
                </a:solidFill>
                <a:latin typeface="Montserrat Classic"/>
              </a:rPr>
              <a:t>Technical Background</a:t>
            </a:r>
          </a:p>
          <a:p>
            <a:pPr algn="l" marL="777240" indent="-388620" lvl="1">
              <a:lnSpc>
                <a:spcPts val="9000"/>
              </a:lnSpc>
              <a:buAutoNum type="arabicPeriod" startAt="1"/>
            </a:pPr>
            <a:r>
              <a:rPr lang="en-US" sz="3600">
                <a:solidFill>
                  <a:srgbClr val="2E2E2E"/>
                </a:solidFill>
                <a:latin typeface="Montserrat Classic"/>
              </a:rPr>
              <a:t>Notable algorithm</a:t>
            </a:r>
          </a:p>
          <a:p>
            <a:pPr algn="l" marL="777240" indent="-388620" lvl="1">
              <a:lnSpc>
                <a:spcPts val="9000"/>
              </a:lnSpc>
              <a:buAutoNum type="arabicPeriod" startAt="1"/>
            </a:pPr>
            <a:r>
              <a:rPr lang="en-US" sz="3600">
                <a:solidFill>
                  <a:srgbClr val="2E2E2E"/>
                </a:solidFill>
                <a:latin typeface="Montserrat Classic"/>
              </a:rPr>
              <a:t>Instructions &amp; Demo images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25861">
            <a:off x="8777887" y="-2612009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74198" y="2739069"/>
            <a:ext cx="13739603" cy="4808861"/>
          </a:xfrm>
          <a:custGeom>
            <a:avLst/>
            <a:gdLst/>
            <a:ahLst/>
            <a:cxnLst/>
            <a:rect r="r" b="b" t="t" l="l"/>
            <a:pathLst>
              <a:path h="4808861" w="13739603">
                <a:moveTo>
                  <a:pt x="0" y="0"/>
                </a:moveTo>
                <a:lnTo>
                  <a:pt x="13739604" y="0"/>
                </a:lnTo>
                <a:lnTo>
                  <a:pt x="13739604" y="4808862"/>
                </a:lnTo>
                <a:lnTo>
                  <a:pt x="0" y="48088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76275"/>
            <a:ext cx="1223023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TRIE IN AUTOCOMPLETE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25861">
            <a:off x="8777887" y="-2612009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43826" y="1829878"/>
            <a:ext cx="10800348" cy="8070444"/>
          </a:xfrm>
          <a:custGeom>
            <a:avLst/>
            <a:gdLst/>
            <a:ahLst/>
            <a:cxnLst/>
            <a:rect r="r" b="b" t="t" l="l"/>
            <a:pathLst>
              <a:path h="8070444" w="10800348">
                <a:moveTo>
                  <a:pt x="0" y="0"/>
                </a:moveTo>
                <a:lnTo>
                  <a:pt x="10800348" y="0"/>
                </a:lnTo>
                <a:lnTo>
                  <a:pt x="10800348" y="8070444"/>
                </a:lnTo>
                <a:lnTo>
                  <a:pt x="0" y="8070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76275"/>
            <a:ext cx="1223023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TREND DETECTION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67742" y="4208450"/>
            <a:ext cx="11952517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JAVAFX AND SCENE BUILDER FOR GUI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625759">
            <a:off x="10837013" y="-4312634"/>
            <a:ext cx="9495369" cy="7717145"/>
          </a:xfrm>
          <a:custGeom>
            <a:avLst/>
            <a:gdLst/>
            <a:ahLst/>
            <a:cxnLst/>
            <a:rect r="r" b="b" t="t" l="l"/>
            <a:pathLst>
              <a:path h="7717145" w="9495369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25759">
            <a:off x="12058929" y="-3400100"/>
            <a:ext cx="9495369" cy="7717145"/>
          </a:xfrm>
          <a:custGeom>
            <a:avLst/>
            <a:gdLst/>
            <a:ahLst/>
            <a:cxnLst/>
            <a:rect r="r" b="b" t="t" l="l"/>
            <a:pathLst>
              <a:path h="7717145" w="9495369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686556"/>
            <a:ext cx="8423942" cy="6098934"/>
            <a:chOff x="0" y="0"/>
            <a:chExt cx="19050000" cy="13792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93268" y="493776"/>
              <a:ext cx="18087975" cy="12640436"/>
            </a:xfrm>
            <a:custGeom>
              <a:avLst/>
              <a:gdLst/>
              <a:ahLst/>
              <a:cxnLst/>
              <a:rect r="r" b="b" t="t" l="l"/>
              <a:pathLst>
                <a:path h="12640436" w="18087975">
                  <a:moveTo>
                    <a:pt x="17735170" y="12640436"/>
                  </a:moveTo>
                  <a:lnTo>
                    <a:pt x="352806" y="12640436"/>
                  </a:lnTo>
                  <a:cubicBezTo>
                    <a:pt x="157988" y="12640436"/>
                    <a:pt x="0" y="12482448"/>
                    <a:pt x="0" y="12287630"/>
                  </a:cubicBezTo>
                  <a:lnTo>
                    <a:pt x="0" y="352806"/>
                  </a:lnTo>
                  <a:cubicBezTo>
                    <a:pt x="0" y="157988"/>
                    <a:pt x="157988" y="0"/>
                    <a:pt x="352806" y="0"/>
                  </a:cubicBezTo>
                  <a:lnTo>
                    <a:pt x="17735168" y="0"/>
                  </a:lnTo>
                  <a:cubicBezTo>
                    <a:pt x="17929986" y="0"/>
                    <a:pt x="18087975" y="157988"/>
                    <a:pt x="18087975" y="352806"/>
                  </a:cubicBezTo>
                  <a:lnTo>
                    <a:pt x="18087975" y="12287759"/>
                  </a:lnTo>
                  <a:cubicBezTo>
                    <a:pt x="18087975" y="12482576"/>
                    <a:pt x="17929987" y="12640436"/>
                    <a:pt x="17735170" y="12640436"/>
                  </a:cubicBezTo>
                  <a:close/>
                </a:path>
              </a:pathLst>
            </a:custGeom>
            <a:blipFill>
              <a:blip r:embed="rId4"/>
              <a:stretch>
                <a:fillRect l="0" t="0" r="-12012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3792200"/>
            </a:xfrm>
            <a:custGeom>
              <a:avLst/>
              <a:gdLst/>
              <a:ahLst/>
              <a:cxnLst/>
              <a:rect r="r" b="b" t="t" l="l"/>
              <a:pathLst>
                <a:path h="13792200" w="19050000">
                  <a:moveTo>
                    <a:pt x="19050000" y="0"/>
                  </a:moveTo>
                  <a:lnTo>
                    <a:pt x="19050000" y="13792200"/>
                  </a:lnTo>
                  <a:lnTo>
                    <a:pt x="0" y="137922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5"/>
              <a:stretch>
                <a:fillRect l="-17" t="0" r="-17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551035" y="4295655"/>
            <a:ext cx="7246367" cy="5246370"/>
            <a:chOff x="0" y="0"/>
            <a:chExt cx="19050000" cy="13792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93268" y="493776"/>
              <a:ext cx="18087975" cy="12640436"/>
            </a:xfrm>
            <a:custGeom>
              <a:avLst/>
              <a:gdLst/>
              <a:ahLst/>
              <a:cxnLst/>
              <a:rect r="r" b="b" t="t" l="l"/>
              <a:pathLst>
                <a:path h="12640436" w="18087975">
                  <a:moveTo>
                    <a:pt x="17735170" y="12640436"/>
                  </a:moveTo>
                  <a:lnTo>
                    <a:pt x="352806" y="12640436"/>
                  </a:lnTo>
                  <a:cubicBezTo>
                    <a:pt x="157988" y="12640436"/>
                    <a:pt x="0" y="12482448"/>
                    <a:pt x="0" y="12287630"/>
                  </a:cubicBezTo>
                  <a:lnTo>
                    <a:pt x="0" y="352806"/>
                  </a:lnTo>
                  <a:cubicBezTo>
                    <a:pt x="0" y="157988"/>
                    <a:pt x="157988" y="0"/>
                    <a:pt x="352806" y="0"/>
                  </a:cubicBezTo>
                  <a:lnTo>
                    <a:pt x="17735168" y="0"/>
                  </a:lnTo>
                  <a:cubicBezTo>
                    <a:pt x="17929986" y="0"/>
                    <a:pt x="18087975" y="157988"/>
                    <a:pt x="18087975" y="352806"/>
                  </a:cubicBezTo>
                  <a:lnTo>
                    <a:pt x="18087975" y="12287759"/>
                  </a:lnTo>
                  <a:cubicBezTo>
                    <a:pt x="18087975" y="12482576"/>
                    <a:pt x="17929987" y="12640436"/>
                    <a:pt x="17735170" y="12640436"/>
                  </a:cubicBezTo>
                  <a:close/>
                </a:path>
              </a:pathLst>
            </a:custGeom>
            <a:blipFill>
              <a:blip r:embed="rId6"/>
              <a:stretch>
                <a:fillRect l="-1479" t="0" r="-10532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050000" cy="13792200"/>
            </a:xfrm>
            <a:custGeom>
              <a:avLst/>
              <a:gdLst/>
              <a:ahLst/>
              <a:cxnLst/>
              <a:rect r="r" b="b" t="t" l="l"/>
              <a:pathLst>
                <a:path h="13792200" w="19050000">
                  <a:moveTo>
                    <a:pt x="19050000" y="0"/>
                  </a:moveTo>
                  <a:lnTo>
                    <a:pt x="19050000" y="13792200"/>
                  </a:lnTo>
                  <a:lnTo>
                    <a:pt x="0" y="137922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5"/>
              <a:stretch>
                <a:fillRect l="-17" t="0" r="-17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1943811">
            <a:off x="9362081" y="2099882"/>
            <a:ext cx="4061057" cy="1451828"/>
          </a:xfrm>
          <a:custGeom>
            <a:avLst/>
            <a:gdLst/>
            <a:ahLst/>
            <a:cxnLst/>
            <a:rect r="r" b="b" t="t" l="l"/>
            <a:pathLst>
              <a:path h="1451828" w="4061057">
                <a:moveTo>
                  <a:pt x="0" y="0"/>
                </a:moveTo>
                <a:lnTo>
                  <a:pt x="4061057" y="0"/>
                </a:lnTo>
                <a:lnTo>
                  <a:pt x="4061057" y="1451828"/>
                </a:lnTo>
                <a:lnTo>
                  <a:pt x="0" y="14518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5472" y="7426720"/>
            <a:ext cx="977039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From each scene, we can go back and forth other scenes through buttons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25759">
            <a:off x="14027666" y="-4617004"/>
            <a:ext cx="9495369" cy="7717145"/>
          </a:xfrm>
          <a:custGeom>
            <a:avLst/>
            <a:gdLst/>
            <a:ahLst/>
            <a:cxnLst/>
            <a:rect r="r" b="b" t="t" l="l"/>
            <a:pathLst>
              <a:path h="7717145" w="9495369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33475"/>
            <a:ext cx="7269598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DISCOVER SCENE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65397"/>
            <a:ext cx="4036814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Montserrat"/>
              </a:rPr>
              <a:t>DataLoader: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6196" y="3418477"/>
            <a:ext cx="12900788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 Loaded only once and retrieves all the necessary information for the Discover scene: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Run CSVConverter to get a list of News.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Initialize the SearchEngine, news’image.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Run API to get a list of Predicted Prices.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Load text field and initialize the auto-complete filter method.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25759">
            <a:off x="13117922" y="-3563022"/>
            <a:ext cx="9495369" cy="7717145"/>
          </a:xfrm>
          <a:custGeom>
            <a:avLst/>
            <a:gdLst/>
            <a:ahLst/>
            <a:cxnLst/>
            <a:rect r="r" b="b" t="t" l="l"/>
            <a:pathLst>
              <a:path h="7717145" w="9495369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802507" y="2311549"/>
            <a:ext cx="12454517" cy="7143760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4" r="0" b="-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133475"/>
            <a:ext cx="7269598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DISCOVER SCENE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2767" y="6103589"/>
            <a:ext cx="6646551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Add data (News, Predicted Price) in a VBox inside a ScrollPane.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2767" y="2244874"/>
            <a:ext cx="7469981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News (retrieved from DataLoader) is first attach value through NewsController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01050" y="4137503"/>
            <a:ext cx="4796151" cy="1918461"/>
            <a:chOff x="0" y="0"/>
            <a:chExt cx="6350000" cy="254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-64695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5969000" y="19050"/>
                  </a:moveTo>
                  <a:cubicBezTo>
                    <a:pt x="6168390" y="19050"/>
                    <a:pt x="6330950" y="181610"/>
                    <a:pt x="6330950" y="381000"/>
                  </a:cubicBezTo>
                  <a:lnTo>
                    <a:pt x="6330950" y="2159000"/>
                  </a:lnTo>
                  <a:cubicBezTo>
                    <a:pt x="6330950" y="2358390"/>
                    <a:pt x="6168390" y="2520950"/>
                    <a:pt x="5969000" y="2520950"/>
                  </a:cubicBezTo>
                  <a:lnTo>
                    <a:pt x="381000" y="2520950"/>
                  </a:lnTo>
                  <a:cubicBezTo>
                    <a:pt x="181610" y="2520950"/>
                    <a:pt x="19050" y="2358390"/>
                    <a:pt x="19050" y="2159000"/>
                  </a:cubicBezTo>
                  <a:lnTo>
                    <a:pt x="19050" y="381000"/>
                  </a:lnTo>
                  <a:cubicBezTo>
                    <a:pt x="19050" y="181610"/>
                    <a:pt x="181610" y="19050"/>
                    <a:pt x="381000" y="19050"/>
                  </a:cubicBezTo>
                  <a:lnTo>
                    <a:pt x="5969000" y="19050"/>
                  </a:lnTo>
                  <a:moveTo>
                    <a:pt x="5969000" y="0"/>
                  </a:moveTo>
                  <a:lnTo>
                    <a:pt x="381000" y="0"/>
                  </a:lnTo>
                  <a:cubicBezTo>
                    <a:pt x="170180" y="0"/>
                    <a:pt x="0" y="170180"/>
                    <a:pt x="0" y="381000"/>
                  </a:cubicBezTo>
                  <a:lnTo>
                    <a:pt x="0" y="2159000"/>
                  </a:lnTo>
                  <a:cubicBezTo>
                    <a:pt x="0" y="2369820"/>
                    <a:pt x="170180" y="2540000"/>
                    <a:pt x="381000" y="2540000"/>
                  </a:cubicBezTo>
                  <a:lnTo>
                    <a:pt x="5969000" y="2540000"/>
                  </a:lnTo>
                  <a:cubicBezTo>
                    <a:pt x="6179820" y="2540000"/>
                    <a:pt x="6350000" y="2369820"/>
                    <a:pt x="6350000" y="2159000"/>
                  </a:cubicBezTo>
                  <a:lnTo>
                    <a:pt x="6350000" y="381000"/>
                  </a:lnTo>
                  <a:cubicBezTo>
                    <a:pt x="6350000" y="170180"/>
                    <a:pt x="6179820" y="0"/>
                    <a:pt x="5969000" y="0"/>
                  </a:cubicBezTo>
                  <a:lnTo>
                    <a:pt x="596900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92767" y="7931754"/>
            <a:ext cx="664655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Get TextField Filter from DataLoader.</a:t>
            </a:r>
          </a:p>
        </p:txBody>
      </p:sp>
      <p:sp>
        <p:nvSpPr>
          <p:cNvPr name="Freeform 16" id="16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25759">
            <a:off x="13117922" y="-3563022"/>
            <a:ext cx="9495369" cy="7717145"/>
          </a:xfrm>
          <a:custGeom>
            <a:avLst/>
            <a:gdLst/>
            <a:ahLst/>
            <a:cxnLst/>
            <a:rect r="r" b="b" t="t" l="l"/>
            <a:pathLst>
              <a:path h="7717145" w="9495369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191752" y="2311549"/>
            <a:ext cx="13904497" cy="7975451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1967" r="0" b="-1967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133475"/>
            <a:ext cx="7269598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DISCOVER SCENE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25759">
            <a:off x="13117922" y="-3563022"/>
            <a:ext cx="9495369" cy="7717145"/>
          </a:xfrm>
          <a:custGeom>
            <a:avLst/>
            <a:gdLst/>
            <a:ahLst/>
            <a:cxnLst/>
            <a:rect r="r" b="b" t="t" l="l"/>
            <a:pathLst>
              <a:path h="7717145" w="9495369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500691" y="4602116"/>
            <a:ext cx="9911094" cy="5684884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3228" t="0" r="-322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133475"/>
            <a:ext cx="7269598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SHOW CONTENT</a:t>
            </a:r>
          </a:p>
          <a:p>
            <a:pPr algn="l">
              <a:lnSpc>
                <a:spcPts val="6000"/>
              </a:lnSpc>
            </a:pP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360096" y="2112630"/>
            <a:ext cx="5029985" cy="2011994"/>
            <a:chOff x="0" y="0"/>
            <a:chExt cx="6350000" cy="254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-64695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5969000" y="19050"/>
                  </a:moveTo>
                  <a:cubicBezTo>
                    <a:pt x="6168390" y="19050"/>
                    <a:pt x="6330950" y="181610"/>
                    <a:pt x="6330950" y="381000"/>
                  </a:cubicBezTo>
                  <a:lnTo>
                    <a:pt x="6330950" y="2159000"/>
                  </a:lnTo>
                  <a:cubicBezTo>
                    <a:pt x="6330950" y="2358390"/>
                    <a:pt x="6168390" y="2520950"/>
                    <a:pt x="5969000" y="2520950"/>
                  </a:cubicBezTo>
                  <a:lnTo>
                    <a:pt x="381000" y="2520950"/>
                  </a:lnTo>
                  <a:cubicBezTo>
                    <a:pt x="181610" y="2520950"/>
                    <a:pt x="19050" y="2358390"/>
                    <a:pt x="19050" y="2159000"/>
                  </a:cubicBezTo>
                  <a:lnTo>
                    <a:pt x="19050" y="381000"/>
                  </a:lnTo>
                  <a:cubicBezTo>
                    <a:pt x="19050" y="181610"/>
                    <a:pt x="181610" y="19050"/>
                    <a:pt x="381000" y="19050"/>
                  </a:cubicBezTo>
                  <a:lnTo>
                    <a:pt x="5969000" y="19050"/>
                  </a:lnTo>
                  <a:moveTo>
                    <a:pt x="5969000" y="0"/>
                  </a:moveTo>
                  <a:lnTo>
                    <a:pt x="381000" y="0"/>
                  </a:lnTo>
                  <a:cubicBezTo>
                    <a:pt x="170180" y="0"/>
                    <a:pt x="0" y="170180"/>
                    <a:pt x="0" y="381000"/>
                  </a:cubicBezTo>
                  <a:lnTo>
                    <a:pt x="0" y="2159000"/>
                  </a:lnTo>
                  <a:cubicBezTo>
                    <a:pt x="0" y="2369820"/>
                    <a:pt x="170180" y="2540000"/>
                    <a:pt x="381000" y="2540000"/>
                  </a:cubicBezTo>
                  <a:lnTo>
                    <a:pt x="5969000" y="2540000"/>
                  </a:lnTo>
                  <a:cubicBezTo>
                    <a:pt x="6179820" y="2540000"/>
                    <a:pt x="6350000" y="2369820"/>
                    <a:pt x="6350000" y="2159000"/>
                  </a:cubicBezTo>
                  <a:lnTo>
                    <a:pt x="6350000" y="381000"/>
                  </a:lnTo>
                  <a:cubicBezTo>
                    <a:pt x="6350000" y="170180"/>
                    <a:pt x="6179820" y="0"/>
                    <a:pt x="5969000" y="0"/>
                  </a:cubicBezTo>
                  <a:lnTo>
                    <a:pt x="596900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8903179" y="4602116"/>
            <a:ext cx="9911094" cy="5684884"/>
            <a:chOff x="0" y="0"/>
            <a:chExt cx="7981950" cy="45783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l="-3228" t="0" r="-3228" b="0"/>
              </a:stretch>
            </a:blipFill>
          </p:spPr>
        </p:sp>
      </p:grpSp>
      <p:sp>
        <p:nvSpPr>
          <p:cNvPr name="AutoShape 19" id="19"/>
          <p:cNvSpPr/>
          <p:nvPr/>
        </p:nvSpPr>
        <p:spPr>
          <a:xfrm flipH="true">
            <a:off x="4131609" y="2573309"/>
            <a:ext cx="3776407" cy="2011994"/>
          </a:xfrm>
          <a:prstGeom prst="line">
            <a:avLst/>
          </a:prstGeom>
          <a:ln cap="flat" w="38100">
            <a:solidFill>
              <a:srgbClr val="13538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8304925" y="2486876"/>
            <a:ext cx="5652055" cy="2097380"/>
          </a:xfrm>
          <a:prstGeom prst="line">
            <a:avLst/>
          </a:prstGeom>
          <a:ln cap="flat" w="38100">
            <a:solidFill>
              <a:srgbClr val="13538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1870801" y="4003866"/>
            <a:ext cx="143994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Online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286313" y="4003866"/>
            <a:ext cx="14404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Offline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25759">
            <a:off x="13117922" y="-3563022"/>
            <a:ext cx="9495369" cy="7717145"/>
          </a:xfrm>
          <a:custGeom>
            <a:avLst/>
            <a:gdLst/>
            <a:ahLst/>
            <a:cxnLst/>
            <a:rect r="r" b="b" t="t" l="l"/>
            <a:pathLst>
              <a:path h="7717145" w="9495369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675076" y="2705100"/>
            <a:ext cx="10947501" cy="6279354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165" t="0" r="-165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133475"/>
            <a:ext cx="7269598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SCRAPE</a:t>
            </a:r>
          </a:p>
          <a:p>
            <a:pPr algn="l">
              <a:lnSpc>
                <a:spcPts val="60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319780"/>
            <a:ext cx="6491025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The checkboxes decide whether the item and number of pages is included in the scraper or not.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The file should be named “database.csv”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243363">
            <a:off x="-1355616" y="725899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9525" y="2309266"/>
            <a:ext cx="13908477" cy="7977734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2085" r="0" b="-2085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920252" y="2920205"/>
            <a:ext cx="1305972" cy="643142"/>
          </a:xfrm>
          <a:custGeom>
            <a:avLst/>
            <a:gdLst/>
            <a:ahLst/>
            <a:cxnLst/>
            <a:rect r="r" b="b" t="t" l="l"/>
            <a:pathLst>
              <a:path h="643142" w="1305972">
                <a:moveTo>
                  <a:pt x="0" y="0"/>
                </a:moveTo>
                <a:lnTo>
                  <a:pt x="1305972" y="0"/>
                </a:lnTo>
                <a:lnTo>
                  <a:pt x="1305972" y="643142"/>
                </a:lnTo>
                <a:lnTo>
                  <a:pt x="0" y="64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61178" y="2925283"/>
            <a:ext cx="1207984" cy="594887"/>
          </a:xfrm>
          <a:custGeom>
            <a:avLst/>
            <a:gdLst/>
            <a:ahLst/>
            <a:cxnLst/>
            <a:rect r="r" b="b" t="t" l="l"/>
            <a:pathLst>
              <a:path h="594887" w="1207984">
                <a:moveTo>
                  <a:pt x="0" y="0"/>
                </a:moveTo>
                <a:lnTo>
                  <a:pt x="1207984" y="0"/>
                </a:lnTo>
                <a:lnTo>
                  <a:pt x="1207984" y="594886"/>
                </a:lnTo>
                <a:lnTo>
                  <a:pt x="0" y="5948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133475"/>
            <a:ext cx="1423451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INSTRUCTIONS &amp; DEMO IMAGES</a:t>
            </a:r>
          </a:p>
        </p:txBody>
      </p:sp>
      <p:sp>
        <p:nvSpPr>
          <p:cNvPr name="AutoShape 12" id="12"/>
          <p:cNvSpPr/>
          <p:nvPr/>
        </p:nvSpPr>
        <p:spPr>
          <a:xfrm>
            <a:off x="8569162" y="3222726"/>
            <a:ext cx="5581240" cy="1005924"/>
          </a:xfrm>
          <a:prstGeom prst="line">
            <a:avLst/>
          </a:prstGeom>
          <a:ln cap="flat" w="38100">
            <a:solidFill>
              <a:srgbClr val="D60F0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3" id="13"/>
          <p:cNvSpPr txBox="true"/>
          <p:nvPr/>
        </p:nvSpPr>
        <p:spPr>
          <a:xfrm rot="0">
            <a:off x="12925621" y="4214229"/>
            <a:ext cx="523995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Buttons to move to another scene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1625759">
            <a:off x="13117922" y="-3563022"/>
            <a:ext cx="9495369" cy="7717145"/>
          </a:xfrm>
          <a:custGeom>
            <a:avLst/>
            <a:gdLst/>
            <a:ahLst/>
            <a:cxnLst/>
            <a:rect r="r" b="b" t="t" l="l"/>
            <a:pathLst>
              <a:path h="7717145" w="9495369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42830">
            <a:off x="14108830" y="-1481481"/>
            <a:ext cx="6300940" cy="4593958"/>
          </a:xfrm>
          <a:custGeom>
            <a:avLst/>
            <a:gdLst/>
            <a:ahLst/>
            <a:cxnLst/>
            <a:rect r="r" b="b" t="t" l="l"/>
            <a:pathLst>
              <a:path h="4593958" w="6300940">
                <a:moveTo>
                  <a:pt x="0" y="0"/>
                </a:moveTo>
                <a:lnTo>
                  <a:pt x="6300940" y="0"/>
                </a:lnTo>
                <a:lnTo>
                  <a:pt x="6300940" y="4593958"/>
                </a:lnTo>
                <a:lnTo>
                  <a:pt x="0" y="4593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94661">
            <a:off x="-2049453" y="8844693"/>
            <a:ext cx="5414211" cy="4114800"/>
          </a:xfrm>
          <a:custGeom>
            <a:avLst/>
            <a:gdLst/>
            <a:ahLst/>
            <a:cxnLst/>
            <a:rect r="r" b="b" t="t" l="l"/>
            <a:pathLst>
              <a:path h="4114800" w="5414211">
                <a:moveTo>
                  <a:pt x="0" y="0"/>
                </a:moveTo>
                <a:lnTo>
                  <a:pt x="5414211" y="0"/>
                </a:lnTo>
                <a:lnTo>
                  <a:pt x="5414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98241" y="3589487"/>
            <a:ext cx="6961059" cy="5668813"/>
          </a:xfrm>
          <a:custGeom>
            <a:avLst/>
            <a:gdLst/>
            <a:ahLst/>
            <a:cxnLst/>
            <a:rect r="r" b="b" t="t" l="l"/>
            <a:pathLst>
              <a:path h="5668813" w="6961059">
                <a:moveTo>
                  <a:pt x="0" y="0"/>
                </a:moveTo>
                <a:lnTo>
                  <a:pt x="6961059" y="0"/>
                </a:lnTo>
                <a:lnTo>
                  <a:pt x="6961059" y="5668813"/>
                </a:lnTo>
                <a:lnTo>
                  <a:pt x="0" y="56688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0676" y="2823812"/>
            <a:ext cx="1097873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Montserrat Classic Bold"/>
              </a:rPr>
              <a:t>Two types of data: Blog, News Article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0676" y="3926173"/>
            <a:ext cx="13865747" cy="97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BLOG: 1803 NEWS</a:t>
            </a:r>
          </a:p>
          <a:p>
            <a:pPr algn="l" marL="777240" indent="-38862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NEWS ARTICLE: 7461 NEWS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0676" y="5595331"/>
            <a:ext cx="10728236" cy="3870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4 sources: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 CryptoSlate : 2493 news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 Cryptonews : 2492 news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 Cryptopolitan : 2476 news 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 Medium : 1803 news</a:t>
            </a:r>
          </a:p>
          <a:p>
            <a:pPr algn="l">
              <a:lnSpc>
                <a:spcPts val="50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133475"/>
            <a:ext cx="1223023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DATA ANALYSIS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243363">
            <a:off x="-1355616" y="725899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225517" y="2224855"/>
            <a:ext cx="14055639" cy="8062145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1967" r="0" b="-1967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9854934" y="3882879"/>
            <a:ext cx="3050512" cy="977532"/>
          </a:xfrm>
          <a:prstGeom prst="line">
            <a:avLst/>
          </a:prstGeom>
          <a:ln cap="flat" w="38100">
            <a:solidFill>
              <a:srgbClr val="D60F0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13094547" y="3816204"/>
            <a:ext cx="4795730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Here users can type in search field and then click “Search” or press “Enter” to start searching.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144000" y="3680681"/>
            <a:ext cx="705121" cy="347245"/>
          </a:xfrm>
          <a:custGeom>
            <a:avLst/>
            <a:gdLst/>
            <a:ahLst/>
            <a:cxnLst/>
            <a:rect r="r" b="b" t="t" l="l"/>
            <a:pathLst>
              <a:path h="347245" w="705121">
                <a:moveTo>
                  <a:pt x="0" y="0"/>
                </a:moveTo>
                <a:lnTo>
                  <a:pt x="705121" y="0"/>
                </a:lnTo>
                <a:lnTo>
                  <a:pt x="705121" y="347246"/>
                </a:lnTo>
                <a:lnTo>
                  <a:pt x="0" y="347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133475"/>
            <a:ext cx="1423451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INSTRUCTIONS &amp; DEMO IMAGES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625759">
            <a:off x="13117922" y="-3563022"/>
            <a:ext cx="9495369" cy="7717145"/>
          </a:xfrm>
          <a:custGeom>
            <a:avLst/>
            <a:gdLst/>
            <a:ahLst/>
            <a:cxnLst/>
            <a:rect r="r" b="b" t="t" l="l"/>
            <a:pathLst>
              <a:path h="7717145" w="9495369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243363">
            <a:off x="-1355616" y="725899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232361" y="2224855"/>
            <a:ext cx="14055639" cy="8062145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1967" r="0" b="-1967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 flipH="true">
            <a:off x="3789828" y="3958656"/>
            <a:ext cx="2555358" cy="753738"/>
          </a:xfrm>
          <a:prstGeom prst="line">
            <a:avLst/>
          </a:prstGeom>
          <a:ln cap="flat" w="38100">
            <a:solidFill>
              <a:srgbClr val="D60F0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>
            <a:off x="3790840" y="4916771"/>
            <a:ext cx="2184564" cy="116153"/>
          </a:xfrm>
          <a:prstGeom prst="line">
            <a:avLst/>
          </a:prstGeom>
          <a:ln cap="flat" w="38100">
            <a:solidFill>
              <a:srgbClr val="D60F0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3800214" y="5409630"/>
            <a:ext cx="2218359" cy="173193"/>
          </a:xfrm>
          <a:prstGeom prst="line">
            <a:avLst/>
          </a:prstGeom>
          <a:ln cap="flat" w="38100">
            <a:solidFill>
              <a:srgbClr val="D60F0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295551" y="4166992"/>
            <a:ext cx="375352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Our application has filter for Author, Category and Tag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029581" y="4001005"/>
            <a:ext cx="705121" cy="347245"/>
          </a:xfrm>
          <a:custGeom>
            <a:avLst/>
            <a:gdLst/>
            <a:ahLst/>
            <a:cxnLst/>
            <a:rect r="r" b="b" t="t" l="l"/>
            <a:pathLst>
              <a:path h="347245" w="705121">
                <a:moveTo>
                  <a:pt x="0" y="0"/>
                </a:moveTo>
                <a:lnTo>
                  <a:pt x="705121" y="0"/>
                </a:lnTo>
                <a:lnTo>
                  <a:pt x="705121" y="347246"/>
                </a:lnTo>
                <a:lnTo>
                  <a:pt x="0" y="347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062898" y="4652637"/>
            <a:ext cx="772216" cy="380287"/>
          </a:xfrm>
          <a:custGeom>
            <a:avLst/>
            <a:gdLst/>
            <a:ahLst/>
            <a:cxnLst/>
            <a:rect r="r" b="b" t="t" l="l"/>
            <a:pathLst>
              <a:path h="380287" w="772216">
                <a:moveTo>
                  <a:pt x="0" y="0"/>
                </a:moveTo>
                <a:lnTo>
                  <a:pt x="772216" y="0"/>
                </a:lnTo>
                <a:lnTo>
                  <a:pt x="772216" y="380288"/>
                </a:lnTo>
                <a:lnTo>
                  <a:pt x="0" y="38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062898" y="5337725"/>
            <a:ext cx="705121" cy="347245"/>
          </a:xfrm>
          <a:custGeom>
            <a:avLst/>
            <a:gdLst/>
            <a:ahLst/>
            <a:cxnLst/>
            <a:rect r="r" b="b" t="t" l="l"/>
            <a:pathLst>
              <a:path h="347245" w="705121">
                <a:moveTo>
                  <a:pt x="0" y="0"/>
                </a:moveTo>
                <a:lnTo>
                  <a:pt x="705121" y="0"/>
                </a:lnTo>
                <a:lnTo>
                  <a:pt x="705121" y="347245"/>
                </a:lnTo>
                <a:lnTo>
                  <a:pt x="0" y="347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133475"/>
            <a:ext cx="1423451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INSTRUCTIONS &amp; DEMO IMAGES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243363">
            <a:off x="-1355616" y="725899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232361" y="2224855"/>
            <a:ext cx="14055639" cy="8062145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1967" r="0" b="-1967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 flipH="true" flipV="true">
            <a:off x="4491611" y="4155650"/>
            <a:ext cx="1572401" cy="249259"/>
          </a:xfrm>
          <a:prstGeom prst="line">
            <a:avLst/>
          </a:prstGeom>
          <a:ln cap="flat" w="38100">
            <a:solidFill>
              <a:srgbClr val="D60F0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635365" y="3162215"/>
            <a:ext cx="3818545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Autocomplete will recommend users in real time for more efficient search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064012" y="4224399"/>
            <a:ext cx="733093" cy="361020"/>
          </a:xfrm>
          <a:custGeom>
            <a:avLst/>
            <a:gdLst/>
            <a:ahLst/>
            <a:cxnLst/>
            <a:rect r="r" b="b" t="t" l="l"/>
            <a:pathLst>
              <a:path h="361020" w="733093">
                <a:moveTo>
                  <a:pt x="0" y="0"/>
                </a:moveTo>
                <a:lnTo>
                  <a:pt x="733093" y="0"/>
                </a:lnTo>
                <a:lnTo>
                  <a:pt x="733093" y="361021"/>
                </a:lnTo>
                <a:lnTo>
                  <a:pt x="0" y="3610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133475"/>
            <a:ext cx="1423451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INSTRUCTIONS &amp; DEMO IMAGES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243363">
            <a:off x="-1355616" y="725899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232361" y="2224855"/>
            <a:ext cx="14055639" cy="8062145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1967" r="0" b="-1967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 flipH="true" flipV="true">
            <a:off x="4016984" y="5394694"/>
            <a:ext cx="1927763" cy="1617943"/>
          </a:xfrm>
          <a:prstGeom prst="line">
            <a:avLst/>
          </a:prstGeom>
          <a:ln cap="flat" w="38100">
            <a:solidFill>
              <a:srgbClr val="D60F0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4016984" y="5143500"/>
            <a:ext cx="1941885" cy="1299380"/>
          </a:xfrm>
          <a:prstGeom prst="line">
            <a:avLst/>
          </a:prstGeom>
          <a:ln cap="flat" w="38100">
            <a:solidFill>
              <a:srgbClr val="D60F0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229765" y="3919855"/>
            <a:ext cx="4629744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Users should type in format YYYY/MM/DD to filter by CreationDate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958869" y="6262370"/>
            <a:ext cx="733093" cy="361020"/>
          </a:xfrm>
          <a:custGeom>
            <a:avLst/>
            <a:gdLst/>
            <a:ahLst/>
            <a:cxnLst/>
            <a:rect r="r" b="b" t="t" l="l"/>
            <a:pathLst>
              <a:path h="361020" w="733093">
                <a:moveTo>
                  <a:pt x="0" y="0"/>
                </a:moveTo>
                <a:lnTo>
                  <a:pt x="733092" y="0"/>
                </a:lnTo>
                <a:lnTo>
                  <a:pt x="733092" y="361020"/>
                </a:lnTo>
                <a:lnTo>
                  <a:pt x="0" y="3610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44747" y="6832127"/>
            <a:ext cx="733093" cy="361020"/>
          </a:xfrm>
          <a:custGeom>
            <a:avLst/>
            <a:gdLst/>
            <a:ahLst/>
            <a:cxnLst/>
            <a:rect r="r" b="b" t="t" l="l"/>
            <a:pathLst>
              <a:path h="361020" w="733093">
                <a:moveTo>
                  <a:pt x="0" y="0"/>
                </a:moveTo>
                <a:lnTo>
                  <a:pt x="733093" y="0"/>
                </a:lnTo>
                <a:lnTo>
                  <a:pt x="733093" y="361020"/>
                </a:lnTo>
                <a:lnTo>
                  <a:pt x="0" y="3610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133475"/>
            <a:ext cx="1423451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INSTRUCTIONS &amp; DEMO IMAGES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243363">
            <a:off x="-1355616" y="725899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232361" y="2224855"/>
            <a:ext cx="14055639" cy="8062145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1967" r="0" b="-1967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 flipH="true" flipV="true">
            <a:off x="3601586" y="5394694"/>
            <a:ext cx="2557308" cy="2841925"/>
          </a:xfrm>
          <a:prstGeom prst="line">
            <a:avLst/>
          </a:prstGeom>
          <a:ln cap="flat" w="38100">
            <a:solidFill>
              <a:srgbClr val="D60F0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158894" y="8056109"/>
            <a:ext cx="733093" cy="361020"/>
          </a:xfrm>
          <a:custGeom>
            <a:avLst/>
            <a:gdLst/>
            <a:ahLst/>
            <a:cxnLst/>
            <a:rect r="r" b="b" t="t" l="l"/>
            <a:pathLst>
              <a:path h="361020" w="733093">
                <a:moveTo>
                  <a:pt x="0" y="0"/>
                </a:moveTo>
                <a:lnTo>
                  <a:pt x="733092" y="0"/>
                </a:lnTo>
                <a:lnTo>
                  <a:pt x="733092" y="361020"/>
                </a:lnTo>
                <a:lnTo>
                  <a:pt x="0" y="3610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58894" y="8417129"/>
            <a:ext cx="733093" cy="361020"/>
          </a:xfrm>
          <a:custGeom>
            <a:avLst/>
            <a:gdLst/>
            <a:ahLst/>
            <a:cxnLst/>
            <a:rect r="r" b="b" t="t" l="l"/>
            <a:pathLst>
              <a:path h="361020" w="733093">
                <a:moveTo>
                  <a:pt x="0" y="0"/>
                </a:moveTo>
                <a:lnTo>
                  <a:pt x="733092" y="0"/>
                </a:lnTo>
                <a:lnTo>
                  <a:pt x="733092" y="361021"/>
                </a:lnTo>
                <a:lnTo>
                  <a:pt x="0" y="3610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160113" y="8817536"/>
            <a:ext cx="1447823" cy="286789"/>
          </a:xfrm>
          <a:custGeom>
            <a:avLst/>
            <a:gdLst/>
            <a:ahLst/>
            <a:cxnLst/>
            <a:rect r="r" b="b" t="t" l="l"/>
            <a:pathLst>
              <a:path h="286789" w="1447823">
                <a:moveTo>
                  <a:pt x="0" y="0"/>
                </a:moveTo>
                <a:lnTo>
                  <a:pt x="1447823" y="0"/>
                </a:lnTo>
                <a:lnTo>
                  <a:pt x="1447823" y="286789"/>
                </a:lnTo>
                <a:lnTo>
                  <a:pt x="0" y="2867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90315" y="2816090"/>
            <a:ext cx="3148432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These buttons allow users to sort search results in order of title, creationdate or none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598846" y="3675951"/>
            <a:ext cx="733093" cy="361020"/>
          </a:xfrm>
          <a:custGeom>
            <a:avLst/>
            <a:gdLst/>
            <a:ahLst/>
            <a:cxnLst/>
            <a:rect r="r" b="b" t="t" l="l"/>
            <a:pathLst>
              <a:path h="361020" w="733093">
                <a:moveTo>
                  <a:pt x="0" y="0"/>
                </a:moveTo>
                <a:lnTo>
                  <a:pt x="733093" y="0"/>
                </a:lnTo>
                <a:lnTo>
                  <a:pt x="733093" y="361020"/>
                </a:lnTo>
                <a:lnTo>
                  <a:pt x="0" y="3610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H="true" flipV="true">
            <a:off x="3601586" y="5673812"/>
            <a:ext cx="2557308" cy="2923827"/>
          </a:xfrm>
          <a:prstGeom prst="line">
            <a:avLst/>
          </a:prstGeom>
          <a:ln cap="flat" w="38100">
            <a:solidFill>
              <a:srgbClr val="D60F0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3601586" y="6007197"/>
            <a:ext cx="2558528" cy="2953734"/>
          </a:xfrm>
          <a:prstGeom prst="line">
            <a:avLst/>
          </a:prstGeom>
          <a:ln cap="flat" w="38100">
            <a:solidFill>
              <a:srgbClr val="D60F0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7" id="17"/>
          <p:cNvSpPr txBox="true"/>
          <p:nvPr/>
        </p:nvSpPr>
        <p:spPr>
          <a:xfrm rot="0">
            <a:off x="1028700" y="1133475"/>
            <a:ext cx="1423451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INSTRUCTIONS &amp; DEMO IMAGES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243363">
            <a:off x="-1355616" y="725899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232361" y="2224855"/>
            <a:ext cx="14055639" cy="8062145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1967" r="0" b="-196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023221" y="5598346"/>
            <a:ext cx="5721924" cy="446587"/>
          </a:xfrm>
          <a:custGeom>
            <a:avLst/>
            <a:gdLst/>
            <a:ahLst/>
            <a:cxnLst/>
            <a:rect r="r" b="b" t="t" l="l"/>
            <a:pathLst>
              <a:path h="446587" w="5721924">
                <a:moveTo>
                  <a:pt x="0" y="0"/>
                </a:moveTo>
                <a:lnTo>
                  <a:pt x="5721924" y="0"/>
                </a:lnTo>
                <a:lnTo>
                  <a:pt x="5721924" y="446587"/>
                </a:lnTo>
                <a:lnTo>
                  <a:pt x="0" y="446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58" r="0" b="-65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133475"/>
            <a:ext cx="1423451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INSTRUCTIONS &amp; DEMO IMAGES</a:t>
            </a:r>
          </a:p>
        </p:txBody>
      </p:sp>
      <p:sp>
        <p:nvSpPr>
          <p:cNvPr name="AutoShape 11" id="11"/>
          <p:cNvSpPr/>
          <p:nvPr/>
        </p:nvSpPr>
        <p:spPr>
          <a:xfrm flipH="true" flipV="true">
            <a:off x="4690247" y="4845423"/>
            <a:ext cx="3323813" cy="957167"/>
          </a:xfrm>
          <a:prstGeom prst="line">
            <a:avLst/>
          </a:prstGeom>
          <a:ln cap="flat" w="38100">
            <a:solidFill>
              <a:srgbClr val="D60F0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656960" y="2721665"/>
            <a:ext cx="4338766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When this title is clicked, it triggers an event to show web (online) or offline content          (offline)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243363">
            <a:off x="-1355616" y="725899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232361" y="2244801"/>
            <a:ext cx="14055639" cy="8062145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3228" t="0" r="-3228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870661" y="2873240"/>
            <a:ext cx="968589" cy="968589"/>
          </a:xfrm>
          <a:custGeom>
            <a:avLst/>
            <a:gdLst/>
            <a:ahLst/>
            <a:cxnLst/>
            <a:rect r="r" b="b" t="t" l="l"/>
            <a:pathLst>
              <a:path h="968589" w="968589">
                <a:moveTo>
                  <a:pt x="0" y="0"/>
                </a:moveTo>
                <a:lnTo>
                  <a:pt x="968588" y="0"/>
                </a:lnTo>
                <a:lnTo>
                  <a:pt x="968588" y="968589"/>
                </a:lnTo>
                <a:lnTo>
                  <a:pt x="0" y="9685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95414" y="2996853"/>
            <a:ext cx="816400" cy="816400"/>
          </a:xfrm>
          <a:custGeom>
            <a:avLst/>
            <a:gdLst/>
            <a:ahLst/>
            <a:cxnLst/>
            <a:rect r="r" b="b" t="t" l="l"/>
            <a:pathLst>
              <a:path h="816400" w="816400">
                <a:moveTo>
                  <a:pt x="0" y="0"/>
                </a:moveTo>
                <a:lnTo>
                  <a:pt x="816400" y="0"/>
                </a:lnTo>
                <a:lnTo>
                  <a:pt x="816400" y="816401"/>
                </a:lnTo>
                <a:lnTo>
                  <a:pt x="0" y="8164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90315" y="2816090"/>
            <a:ext cx="4813334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Navigation bar contains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P</a:t>
            </a:r>
            <a:r>
              <a:rPr lang="en-US" sz="3399">
                <a:solidFill>
                  <a:srgbClr val="004AAD"/>
                </a:solidFill>
                <a:latin typeface="Montserrat"/>
              </a:rPr>
              <a:t>rev, Next button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Link of the article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Copy button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133475"/>
            <a:ext cx="1423451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INSTRUCTIONS &amp; DEMO IMAGES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243363">
            <a:off x="-1355616" y="725899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232361" y="2224855"/>
            <a:ext cx="14055639" cy="8062145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3228" t="0" r="-3228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813511" y="2891001"/>
            <a:ext cx="937490" cy="937490"/>
          </a:xfrm>
          <a:custGeom>
            <a:avLst/>
            <a:gdLst/>
            <a:ahLst/>
            <a:cxnLst/>
            <a:rect r="r" b="b" t="t" l="l"/>
            <a:pathLst>
              <a:path h="937490" w="937490">
                <a:moveTo>
                  <a:pt x="0" y="0"/>
                </a:moveTo>
                <a:lnTo>
                  <a:pt x="937490" y="0"/>
                </a:lnTo>
                <a:lnTo>
                  <a:pt x="937490" y="937490"/>
                </a:lnTo>
                <a:lnTo>
                  <a:pt x="0" y="937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643014" y="2919576"/>
            <a:ext cx="816400" cy="816400"/>
          </a:xfrm>
          <a:custGeom>
            <a:avLst/>
            <a:gdLst/>
            <a:ahLst/>
            <a:cxnLst/>
            <a:rect r="r" b="b" t="t" l="l"/>
            <a:pathLst>
              <a:path h="816400" w="816400">
                <a:moveTo>
                  <a:pt x="0" y="0"/>
                </a:moveTo>
                <a:lnTo>
                  <a:pt x="816400" y="0"/>
                </a:lnTo>
                <a:lnTo>
                  <a:pt x="816400" y="816400"/>
                </a:lnTo>
                <a:lnTo>
                  <a:pt x="0" y="816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90315" y="2816090"/>
            <a:ext cx="481333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Similar in offline mode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133475"/>
            <a:ext cx="1423451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INSTRUCTIONS &amp; DEMO IMAGES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243363">
            <a:off x="-1355616" y="725899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232361" y="2224855"/>
            <a:ext cx="14055639" cy="8062145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1967" r="0" b="-196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062886" y="5026770"/>
            <a:ext cx="1362820" cy="367924"/>
          </a:xfrm>
          <a:custGeom>
            <a:avLst/>
            <a:gdLst/>
            <a:ahLst/>
            <a:cxnLst/>
            <a:rect r="r" b="b" t="t" l="l"/>
            <a:pathLst>
              <a:path h="367924" w="1362820">
                <a:moveTo>
                  <a:pt x="0" y="0"/>
                </a:moveTo>
                <a:lnTo>
                  <a:pt x="1362820" y="0"/>
                </a:lnTo>
                <a:lnTo>
                  <a:pt x="1362820" y="367924"/>
                </a:lnTo>
                <a:lnTo>
                  <a:pt x="0" y="36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H="true" flipV="true">
            <a:off x="4710387" y="4039735"/>
            <a:ext cx="10352499" cy="1170997"/>
          </a:xfrm>
          <a:prstGeom prst="line">
            <a:avLst/>
          </a:prstGeom>
          <a:ln cap="flat" w="38100">
            <a:solidFill>
              <a:srgbClr val="D60F0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690315" y="2816090"/>
            <a:ext cx="4813334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Choices for showing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evolution of value of the coins 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133475"/>
            <a:ext cx="1423451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INSTRUCTIONS &amp; DEMO IMAGES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243363">
            <a:off x="-1355616" y="725899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833476" y="2224855"/>
            <a:ext cx="14055639" cy="8062145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1967" r="0" b="-196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396480" y="5404219"/>
            <a:ext cx="543003" cy="543003"/>
          </a:xfrm>
          <a:custGeom>
            <a:avLst/>
            <a:gdLst/>
            <a:ahLst/>
            <a:cxnLst/>
            <a:rect r="r" b="b" t="t" l="l"/>
            <a:pathLst>
              <a:path h="543003" w="543003">
                <a:moveTo>
                  <a:pt x="0" y="0"/>
                </a:moveTo>
                <a:lnTo>
                  <a:pt x="543003" y="0"/>
                </a:lnTo>
                <a:lnTo>
                  <a:pt x="543003" y="543003"/>
                </a:lnTo>
                <a:lnTo>
                  <a:pt x="0" y="543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86955" y="6013449"/>
            <a:ext cx="543003" cy="543003"/>
          </a:xfrm>
          <a:custGeom>
            <a:avLst/>
            <a:gdLst/>
            <a:ahLst/>
            <a:cxnLst/>
            <a:rect r="r" b="b" t="t" l="l"/>
            <a:pathLst>
              <a:path h="543003" w="543003">
                <a:moveTo>
                  <a:pt x="0" y="0"/>
                </a:moveTo>
                <a:lnTo>
                  <a:pt x="543003" y="0"/>
                </a:lnTo>
                <a:lnTo>
                  <a:pt x="543003" y="543003"/>
                </a:lnTo>
                <a:lnTo>
                  <a:pt x="0" y="543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86955" y="6632204"/>
            <a:ext cx="543003" cy="543003"/>
          </a:xfrm>
          <a:custGeom>
            <a:avLst/>
            <a:gdLst/>
            <a:ahLst/>
            <a:cxnLst/>
            <a:rect r="r" b="b" t="t" l="l"/>
            <a:pathLst>
              <a:path h="543003" w="543003">
                <a:moveTo>
                  <a:pt x="0" y="0"/>
                </a:moveTo>
                <a:lnTo>
                  <a:pt x="543003" y="0"/>
                </a:lnTo>
                <a:lnTo>
                  <a:pt x="543003" y="543003"/>
                </a:lnTo>
                <a:lnTo>
                  <a:pt x="0" y="543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86955" y="7260932"/>
            <a:ext cx="543003" cy="543003"/>
          </a:xfrm>
          <a:custGeom>
            <a:avLst/>
            <a:gdLst/>
            <a:ahLst/>
            <a:cxnLst/>
            <a:rect r="r" b="b" t="t" l="l"/>
            <a:pathLst>
              <a:path h="543003" w="543003">
                <a:moveTo>
                  <a:pt x="0" y="0"/>
                </a:moveTo>
                <a:lnTo>
                  <a:pt x="543003" y="0"/>
                </a:lnTo>
                <a:lnTo>
                  <a:pt x="543003" y="543003"/>
                </a:lnTo>
                <a:lnTo>
                  <a:pt x="0" y="543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386955" y="7889660"/>
            <a:ext cx="543003" cy="543003"/>
          </a:xfrm>
          <a:custGeom>
            <a:avLst/>
            <a:gdLst/>
            <a:ahLst/>
            <a:cxnLst/>
            <a:rect r="r" b="b" t="t" l="l"/>
            <a:pathLst>
              <a:path h="543003" w="543003">
                <a:moveTo>
                  <a:pt x="0" y="0"/>
                </a:moveTo>
                <a:lnTo>
                  <a:pt x="543003" y="0"/>
                </a:lnTo>
                <a:lnTo>
                  <a:pt x="543003" y="543003"/>
                </a:lnTo>
                <a:lnTo>
                  <a:pt x="0" y="543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133475"/>
            <a:ext cx="1423451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INSTRUCTIONS &amp; DEMO IMAGES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0800000">
            <a:off x="13455658" y="5285368"/>
            <a:ext cx="874626" cy="3236674"/>
          </a:xfrm>
          <a:custGeom>
            <a:avLst/>
            <a:gdLst/>
            <a:ahLst/>
            <a:cxnLst/>
            <a:rect r="r" b="b" t="t" l="l"/>
            <a:pathLst>
              <a:path h="3236674" w="874626">
                <a:moveTo>
                  <a:pt x="0" y="0"/>
                </a:moveTo>
                <a:lnTo>
                  <a:pt x="874626" y="0"/>
                </a:lnTo>
                <a:lnTo>
                  <a:pt x="874626" y="3236675"/>
                </a:lnTo>
                <a:lnTo>
                  <a:pt x="0" y="32366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330284" y="3980322"/>
            <a:ext cx="3726842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Montserrat"/>
              </a:rPr>
              <a:t>These data show differences in percentages of price predicted in a time interval and the original one.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81909" y="6440494"/>
            <a:ext cx="2536208" cy="2536208"/>
          </a:xfrm>
          <a:custGeom>
            <a:avLst/>
            <a:gdLst/>
            <a:ahLst/>
            <a:cxnLst/>
            <a:rect r="r" b="b" t="t" l="l"/>
            <a:pathLst>
              <a:path h="2536208" w="2536208">
                <a:moveTo>
                  <a:pt x="0" y="0"/>
                </a:moveTo>
                <a:lnTo>
                  <a:pt x="2536209" y="0"/>
                </a:lnTo>
                <a:lnTo>
                  <a:pt x="2536209" y="2536209"/>
                </a:lnTo>
                <a:lnTo>
                  <a:pt x="0" y="2536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83814" y="2766946"/>
            <a:ext cx="2534303" cy="2534303"/>
          </a:xfrm>
          <a:custGeom>
            <a:avLst/>
            <a:gdLst/>
            <a:ahLst/>
            <a:cxnLst/>
            <a:rect r="r" b="b" t="t" l="l"/>
            <a:pathLst>
              <a:path h="2534303" w="2534303">
                <a:moveTo>
                  <a:pt x="0" y="0"/>
                </a:moveTo>
                <a:lnTo>
                  <a:pt x="2534304" y="0"/>
                </a:lnTo>
                <a:lnTo>
                  <a:pt x="2534304" y="2534303"/>
                </a:lnTo>
                <a:lnTo>
                  <a:pt x="0" y="2534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317" y="2766946"/>
            <a:ext cx="2534303" cy="2534303"/>
          </a:xfrm>
          <a:custGeom>
            <a:avLst/>
            <a:gdLst/>
            <a:ahLst/>
            <a:cxnLst/>
            <a:rect r="r" b="b" t="t" l="l"/>
            <a:pathLst>
              <a:path h="2534303" w="2534303">
                <a:moveTo>
                  <a:pt x="0" y="0"/>
                </a:moveTo>
                <a:lnTo>
                  <a:pt x="2534303" y="0"/>
                </a:lnTo>
                <a:lnTo>
                  <a:pt x="2534303" y="2534303"/>
                </a:lnTo>
                <a:lnTo>
                  <a:pt x="0" y="2534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3032" y="6492272"/>
            <a:ext cx="2432653" cy="2432653"/>
          </a:xfrm>
          <a:custGeom>
            <a:avLst/>
            <a:gdLst/>
            <a:ahLst/>
            <a:cxnLst/>
            <a:rect r="r" b="b" t="t" l="l"/>
            <a:pathLst>
              <a:path h="2432653" w="2432653">
                <a:moveTo>
                  <a:pt x="0" y="0"/>
                </a:moveTo>
                <a:lnTo>
                  <a:pt x="2432653" y="0"/>
                </a:lnTo>
                <a:lnTo>
                  <a:pt x="2432653" y="2432653"/>
                </a:lnTo>
                <a:lnTo>
                  <a:pt x="0" y="24326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76791" y="2096118"/>
            <a:ext cx="9941189" cy="7597126"/>
          </a:xfrm>
          <a:custGeom>
            <a:avLst/>
            <a:gdLst/>
            <a:ahLst/>
            <a:cxnLst/>
            <a:rect r="r" b="b" t="t" l="l"/>
            <a:pathLst>
              <a:path h="7597126" w="9941189">
                <a:moveTo>
                  <a:pt x="0" y="0"/>
                </a:moveTo>
                <a:lnTo>
                  <a:pt x="9941189" y="0"/>
                </a:lnTo>
                <a:lnTo>
                  <a:pt x="9941189" y="7597126"/>
                </a:lnTo>
                <a:lnTo>
                  <a:pt x="0" y="7597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36122" y="5561624"/>
            <a:ext cx="1720691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lackest Text"/>
              </a:rPr>
              <a:t>Medium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491140" y="5561624"/>
            <a:ext cx="2917746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Blackest Text"/>
              </a:rPr>
              <a:t>Cryptopolitan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7162" y="9182100"/>
            <a:ext cx="2462054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Blackest Text"/>
              </a:rPr>
              <a:t>CryptoSlate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31427" y="9182100"/>
            <a:ext cx="251233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Blackest Text"/>
              </a:rPr>
              <a:t>Cryptonews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133475"/>
            <a:ext cx="1223023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DATA ANALYSIS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8532740">
            <a:off x="-2696589" y="7980472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1"/>
                </a:lnTo>
                <a:lnTo>
                  <a:pt x="6729406" y="5469171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842830">
            <a:off x="14108830" y="-1481481"/>
            <a:ext cx="6300940" cy="4593958"/>
          </a:xfrm>
          <a:custGeom>
            <a:avLst/>
            <a:gdLst/>
            <a:ahLst/>
            <a:cxnLst/>
            <a:rect r="r" b="b" t="t" l="l"/>
            <a:pathLst>
              <a:path h="4593958" w="6300940">
                <a:moveTo>
                  <a:pt x="0" y="0"/>
                </a:moveTo>
                <a:lnTo>
                  <a:pt x="6300940" y="0"/>
                </a:lnTo>
                <a:lnTo>
                  <a:pt x="6300940" y="4593958"/>
                </a:lnTo>
                <a:lnTo>
                  <a:pt x="0" y="45939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243363">
            <a:off x="-1355616" y="725899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232361" y="2224855"/>
            <a:ext cx="14055639" cy="8062145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1967" r="0" b="-196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702810" y="5123192"/>
            <a:ext cx="543003" cy="543003"/>
          </a:xfrm>
          <a:custGeom>
            <a:avLst/>
            <a:gdLst/>
            <a:ahLst/>
            <a:cxnLst/>
            <a:rect r="r" b="b" t="t" l="l"/>
            <a:pathLst>
              <a:path h="543003" w="543003">
                <a:moveTo>
                  <a:pt x="0" y="0"/>
                </a:moveTo>
                <a:lnTo>
                  <a:pt x="543003" y="0"/>
                </a:lnTo>
                <a:lnTo>
                  <a:pt x="543003" y="543003"/>
                </a:lnTo>
                <a:lnTo>
                  <a:pt x="0" y="543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02810" y="5920023"/>
            <a:ext cx="543003" cy="543003"/>
          </a:xfrm>
          <a:custGeom>
            <a:avLst/>
            <a:gdLst/>
            <a:ahLst/>
            <a:cxnLst/>
            <a:rect r="r" b="b" t="t" l="l"/>
            <a:pathLst>
              <a:path h="543003" w="543003">
                <a:moveTo>
                  <a:pt x="0" y="0"/>
                </a:moveTo>
                <a:lnTo>
                  <a:pt x="543003" y="0"/>
                </a:lnTo>
                <a:lnTo>
                  <a:pt x="543003" y="543003"/>
                </a:lnTo>
                <a:lnTo>
                  <a:pt x="0" y="543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702810" y="6681905"/>
            <a:ext cx="543003" cy="543003"/>
          </a:xfrm>
          <a:custGeom>
            <a:avLst/>
            <a:gdLst/>
            <a:ahLst/>
            <a:cxnLst/>
            <a:rect r="r" b="b" t="t" l="l"/>
            <a:pathLst>
              <a:path h="543003" w="543003">
                <a:moveTo>
                  <a:pt x="0" y="0"/>
                </a:moveTo>
                <a:lnTo>
                  <a:pt x="543003" y="0"/>
                </a:lnTo>
                <a:lnTo>
                  <a:pt x="543003" y="543003"/>
                </a:lnTo>
                <a:lnTo>
                  <a:pt x="0" y="543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766011" y="4909946"/>
            <a:ext cx="874626" cy="3236674"/>
          </a:xfrm>
          <a:custGeom>
            <a:avLst/>
            <a:gdLst/>
            <a:ahLst/>
            <a:cxnLst/>
            <a:rect r="r" b="b" t="t" l="l"/>
            <a:pathLst>
              <a:path h="3236674" w="874626">
                <a:moveTo>
                  <a:pt x="0" y="0"/>
                </a:moveTo>
                <a:lnTo>
                  <a:pt x="874626" y="0"/>
                </a:lnTo>
                <a:lnTo>
                  <a:pt x="874626" y="3236674"/>
                </a:lnTo>
                <a:lnTo>
                  <a:pt x="0" y="3236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590539" y="8137095"/>
            <a:ext cx="1585750" cy="780922"/>
          </a:xfrm>
          <a:custGeom>
            <a:avLst/>
            <a:gdLst/>
            <a:ahLst/>
            <a:cxnLst/>
            <a:rect r="r" b="b" t="t" l="l"/>
            <a:pathLst>
              <a:path h="780922" w="1585750">
                <a:moveTo>
                  <a:pt x="0" y="0"/>
                </a:moveTo>
                <a:lnTo>
                  <a:pt x="1585750" y="0"/>
                </a:lnTo>
                <a:lnTo>
                  <a:pt x="1585750" y="780922"/>
                </a:lnTo>
                <a:lnTo>
                  <a:pt x="0" y="7809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133475"/>
            <a:ext cx="1423451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INSTRUCTIONS &amp; DEMO IMAGES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73461">
            <a:off x="-9281995" y="-5154521"/>
            <a:ext cx="17617704" cy="17617704"/>
          </a:xfrm>
          <a:custGeom>
            <a:avLst/>
            <a:gdLst/>
            <a:ahLst/>
            <a:cxnLst/>
            <a:rect r="r" b="b" t="t" l="l"/>
            <a:pathLst>
              <a:path h="17617704" w="17617704">
                <a:moveTo>
                  <a:pt x="0" y="0"/>
                </a:moveTo>
                <a:lnTo>
                  <a:pt x="17617703" y="0"/>
                </a:lnTo>
                <a:lnTo>
                  <a:pt x="17617703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419100" cap="sq">
            <a:solidFill>
              <a:srgbClr val="2BB4D4">
                <a:alpha val="34902"/>
              </a:srgbClr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181100"/>
            <a:ext cx="5824272" cy="5099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7999">
                <a:solidFill>
                  <a:srgbClr val="004AAD"/>
                </a:solidFill>
                <a:latin typeface="Montserrat Classic Bold"/>
              </a:rPr>
              <a:t>STAY INSPIRED. NEVER STOP CREATING.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-5400000">
            <a:off x="8778703" y="-4549008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43028" y="3073403"/>
            <a:ext cx="7373372" cy="207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7999">
                <a:solidFill>
                  <a:srgbClr val="004AAD"/>
                </a:solidFill>
                <a:latin typeface="Montserrat Classic Bold"/>
              </a:rPr>
              <a:t>THANKS FOR LISTENING!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25759">
            <a:off x="8682308" y="2534127"/>
            <a:ext cx="10173375" cy="8268180"/>
          </a:xfrm>
          <a:custGeom>
            <a:avLst/>
            <a:gdLst/>
            <a:ahLst/>
            <a:cxnLst/>
            <a:rect r="r" b="b" t="t" l="l"/>
            <a:pathLst>
              <a:path h="8268180" w="10173375">
                <a:moveTo>
                  <a:pt x="0" y="0"/>
                </a:moveTo>
                <a:lnTo>
                  <a:pt x="10173376" y="0"/>
                </a:lnTo>
                <a:lnTo>
                  <a:pt x="10173376" y="8268179"/>
                </a:lnTo>
                <a:lnTo>
                  <a:pt x="0" y="8268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54812" y="2590668"/>
            <a:ext cx="1720184" cy="1344769"/>
          </a:xfrm>
          <a:custGeom>
            <a:avLst/>
            <a:gdLst/>
            <a:ahLst/>
            <a:cxnLst/>
            <a:rect r="r" b="b" t="t" l="l"/>
            <a:pathLst>
              <a:path h="1344769" w="1720184">
                <a:moveTo>
                  <a:pt x="0" y="0"/>
                </a:moveTo>
                <a:lnTo>
                  <a:pt x="1720184" y="0"/>
                </a:lnTo>
                <a:lnTo>
                  <a:pt x="1720184" y="1344769"/>
                </a:lnTo>
                <a:lnTo>
                  <a:pt x="0" y="1344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9730" y="3878287"/>
            <a:ext cx="10330826" cy="5220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4492" indent="-322246" lvl="1">
              <a:lnSpc>
                <a:spcPts val="4179"/>
              </a:lnSpc>
              <a:buAutoNum type="arabicPeriod" startAt="1"/>
            </a:pPr>
            <a:r>
              <a:rPr lang="en-US" sz="2985">
                <a:solidFill>
                  <a:srgbClr val="000000"/>
                </a:solidFill>
                <a:latin typeface="Montserrat Classic Bold"/>
              </a:rPr>
              <a:t>AUTHOR</a:t>
            </a:r>
          </a:p>
          <a:p>
            <a:pPr algn="l" marL="644492" indent="-322246" lvl="1">
              <a:lnSpc>
                <a:spcPts val="4179"/>
              </a:lnSpc>
              <a:buAutoNum type="arabicPeriod" startAt="1"/>
            </a:pPr>
            <a:r>
              <a:rPr lang="en-US" sz="2985">
                <a:solidFill>
                  <a:srgbClr val="000000"/>
                </a:solidFill>
                <a:latin typeface="Montserrat Classic Bold"/>
              </a:rPr>
              <a:t>CATEGORY</a:t>
            </a:r>
          </a:p>
          <a:p>
            <a:pPr algn="l" marL="644492" indent="-322246" lvl="1">
              <a:lnSpc>
                <a:spcPts val="4179"/>
              </a:lnSpc>
              <a:buAutoNum type="arabicPeriod" startAt="1"/>
            </a:pPr>
            <a:r>
              <a:rPr lang="en-US" sz="2985">
                <a:solidFill>
                  <a:srgbClr val="000000"/>
                </a:solidFill>
                <a:latin typeface="Montserrat Classic Bold"/>
              </a:rPr>
              <a:t>CONTENT</a:t>
            </a:r>
          </a:p>
          <a:p>
            <a:pPr algn="l" marL="644492" indent="-322246" lvl="1">
              <a:lnSpc>
                <a:spcPts val="4179"/>
              </a:lnSpc>
              <a:buAutoNum type="arabicPeriod" startAt="1"/>
            </a:pPr>
            <a:r>
              <a:rPr lang="en-US" sz="2985">
                <a:solidFill>
                  <a:srgbClr val="000000"/>
                </a:solidFill>
                <a:latin typeface="Montserrat Classic Bold"/>
              </a:rPr>
              <a:t>CREATION DATE </a:t>
            </a:r>
          </a:p>
          <a:p>
            <a:pPr algn="l" marL="644492" indent="-322246" lvl="1">
              <a:lnSpc>
                <a:spcPts val="4179"/>
              </a:lnSpc>
              <a:buAutoNum type="arabicPeriod" startAt="1"/>
            </a:pPr>
            <a:r>
              <a:rPr lang="en-US" sz="2985">
                <a:solidFill>
                  <a:srgbClr val="000000"/>
                </a:solidFill>
                <a:latin typeface="Montserrat Classic Bold"/>
              </a:rPr>
              <a:t>LINK</a:t>
            </a:r>
          </a:p>
          <a:p>
            <a:pPr algn="l" marL="644492" indent="-322246" lvl="1">
              <a:lnSpc>
                <a:spcPts val="4179"/>
              </a:lnSpc>
              <a:buAutoNum type="arabicPeriod" startAt="1"/>
            </a:pPr>
            <a:r>
              <a:rPr lang="en-US" sz="2985">
                <a:solidFill>
                  <a:srgbClr val="000000"/>
                </a:solidFill>
                <a:latin typeface="Montserrat Classic Bold"/>
              </a:rPr>
              <a:t>SUMMARY</a:t>
            </a:r>
          </a:p>
          <a:p>
            <a:pPr algn="l" marL="644492" indent="-322246" lvl="1">
              <a:lnSpc>
                <a:spcPts val="4179"/>
              </a:lnSpc>
              <a:buAutoNum type="arabicPeriod" startAt="1"/>
            </a:pPr>
            <a:r>
              <a:rPr lang="en-US" sz="2985">
                <a:solidFill>
                  <a:srgbClr val="000000"/>
                </a:solidFill>
                <a:latin typeface="Montserrat Classic Bold"/>
              </a:rPr>
              <a:t>TAGS</a:t>
            </a:r>
          </a:p>
          <a:p>
            <a:pPr algn="l" marL="644492" indent="-322246" lvl="1">
              <a:lnSpc>
                <a:spcPts val="4179"/>
              </a:lnSpc>
              <a:buAutoNum type="arabicPeriod" startAt="1"/>
            </a:pPr>
            <a:r>
              <a:rPr lang="en-US" sz="2985">
                <a:solidFill>
                  <a:srgbClr val="000000"/>
                </a:solidFill>
                <a:latin typeface="Montserrat Classic Bold"/>
              </a:rPr>
              <a:t>TITLE</a:t>
            </a:r>
          </a:p>
          <a:p>
            <a:pPr algn="l" marL="644492" indent="-322246" lvl="1">
              <a:lnSpc>
                <a:spcPts val="4179"/>
              </a:lnSpc>
              <a:buAutoNum type="arabicPeriod" startAt="1"/>
            </a:pPr>
            <a:r>
              <a:rPr lang="en-US" sz="2985">
                <a:solidFill>
                  <a:srgbClr val="000000"/>
                </a:solidFill>
                <a:latin typeface="Montserrat Classic Bold"/>
              </a:rPr>
              <a:t>TYPE</a:t>
            </a:r>
          </a:p>
          <a:p>
            <a:pPr algn="l" marL="644492" indent="-322246" lvl="1">
              <a:lnSpc>
                <a:spcPts val="4179"/>
              </a:lnSpc>
              <a:buAutoNum type="arabicPeriod" startAt="1"/>
            </a:pPr>
            <a:r>
              <a:rPr lang="en-US" sz="2985">
                <a:solidFill>
                  <a:srgbClr val="000000"/>
                </a:solidFill>
                <a:latin typeface="Montserrat Classic Bold"/>
              </a:rPr>
              <a:t>WEBSITESOURCE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9730" y="2746188"/>
            <a:ext cx="10728236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13538A"/>
                </a:solidFill>
                <a:latin typeface="Montserrat Classic Bold"/>
              </a:rPr>
              <a:t>Attributes collected to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33475"/>
            <a:ext cx="1223023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DATA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85749">
            <a:off x="-5690637" y="-3861861"/>
            <a:ext cx="14345355" cy="14345355"/>
          </a:xfrm>
          <a:custGeom>
            <a:avLst/>
            <a:gdLst/>
            <a:ahLst/>
            <a:cxnLst/>
            <a:rect r="r" b="b" t="t" l="l"/>
            <a:pathLst>
              <a:path h="14345355" w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99293">
            <a:off x="12170918" y="-745657"/>
            <a:ext cx="6885296" cy="11055409"/>
          </a:xfrm>
          <a:custGeom>
            <a:avLst/>
            <a:gdLst/>
            <a:ahLst/>
            <a:cxnLst/>
            <a:rect r="r" b="b" t="t" l="l"/>
            <a:pathLst>
              <a:path h="11055409" w="6885296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00657" y="2594541"/>
            <a:ext cx="14686686" cy="7149673"/>
          </a:xfrm>
          <a:custGeom>
            <a:avLst/>
            <a:gdLst/>
            <a:ahLst/>
            <a:cxnLst/>
            <a:rect r="r" b="b" t="t" l="l"/>
            <a:pathLst>
              <a:path h="7149673" w="14686686">
                <a:moveTo>
                  <a:pt x="0" y="0"/>
                </a:moveTo>
                <a:lnTo>
                  <a:pt x="14686686" y="0"/>
                </a:lnTo>
                <a:lnTo>
                  <a:pt x="14686686" y="7149672"/>
                </a:lnTo>
                <a:lnTo>
                  <a:pt x="0" y="7149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133475"/>
            <a:ext cx="1223023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DATA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85749">
            <a:off x="-5690637" y="-3861861"/>
            <a:ext cx="14345355" cy="14345355"/>
          </a:xfrm>
          <a:custGeom>
            <a:avLst/>
            <a:gdLst/>
            <a:ahLst/>
            <a:cxnLst/>
            <a:rect r="r" b="b" t="t" l="l"/>
            <a:pathLst>
              <a:path h="14345355" w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99293">
            <a:off x="12170918" y="-745657"/>
            <a:ext cx="6885296" cy="11055409"/>
          </a:xfrm>
          <a:custGeom>
            <a:avLst/>
            <a:gdLst/>
            <a:ahLst/>
            <a:cxnLst/>
            <a:rect r="r" b="b" t="t" l="l"/>
            <a:pathLst>
              <a:path h="11055409" w="6885296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99720" y="2575598"/>
            <a:ext cx="14745711" cy="7171238"/>
          </a:xfrm>
          <a:custGeom>
            <a:avLst/>
            <a:gdLst/>
            <a:ahLst/>
            <a:cxnLst/>
            <a:rect r="r" b="b" t="t" l="l"/>
            <a:pathLst>
              <a:path h="7171238" w="14745711">
                <a:moveTo>
                  <a:pt x="0" y="0"/>
                </a:moveTo>
                <a:lnTo>
                  <a:pt x="14745710" y="0"/>
                </a:lnTo>
                <a:lnTo>
                  <a:pt x="14745710" y="7171238"/>
                </a:lnTo>
                <a:lnTo>
                  <a:pt x="0" y="7171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133475"/>
            <a:ext cx="1223023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DATA 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25861">
            <a:off x="8777887" y="-2612009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42440" y="1785070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68585" y="4176008"/>
            <a:ext cx="8499081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Main principles: </a:t>
            </a:r>
            <a:r>
              <a:rPr lang="en-US" sz="3399">
                <a:solidFill>
                  <a:srgbClr val="000000"/>
                </a:solidFill>
                <a:latin typeface="Montserrat Bold"/>
              </a:rPr>
              <a:t>High cohesion</a:t>
            </a:r>
            <a:r>
              <a:rPr lang="en-US" sz="3399">
                <a:solidFill>
                  <a:srgbClr val="000000"/>
                </a:solidFill>
                <a:latin typeface="Montserrat"/>
              </a:rPr>
              <a:t> and </a:t>
            </a:r>
            <a:r>
              <a:rPr lang="en-US" sz="3399">
                <a:solidFill>
                  <a:srgbClr val="000000"/>
                </a:solidFill>
                <a:latin typeface="Montserrat Bold"/>
              </a:rPr>
              <a:t>Low coupling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33475"/>
            <a:ext cx="1223023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DESIGN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25861">
            <a:off x="8777887" y="-2612009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96413" y="1639235"/>
            <a:ext cx="9495174" cy="7842808"/>
          </a:xfrm>
          <a:custGeom>
            <a:avLst/>
            <a:gdLst/>
            <a:ahLst/>
            <a:cxnLst/>
            <a:rect r="r" b="b" t="t" l="l"/>
            <a:pathLst>
              <a:path h="7842808" w="9495174">
                <a:moveTo>
                  <a:pt x="0" y="0"/>
                </a:moveTo>
                <a:lnTo>
                  <a:pt x="9495174" y="0"/>
                </a:lnTo>
                <a:lnTo>
                  <a:pt x="9495174" y="7842808"/>
                </a:lnTo>
                <a:lnTo>
                  <a:pt x="0" y="78428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2187" y="676275"/>
            <a:ext cx="1223023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Montserrat Classic Bold"/>
              </a:rPr>
              <a:t>CONCEPTUAL CLASS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DAGFl8A9_IY</dc:identifier>
  <dcterms:modified xsi:type="dcterms:W3CDTF">2011-08-01T06:04:30Z</dcterms:modified>
  <cp:revision>1</cp:revision>
  <dc:title>creative</dc:title>
</cp:coreProperties>
</file>